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3"/>
  </p:notesMasterIdLst>
  <p:sldIdLst>
    <p:sldId id="257" r:id="rId3"/>
    <p:sldId id="270" r:id="rId4"/>
    <p:sldId id="256" r:id="rId5"/>
    <p:sldId id="722" r:id="rId6"/>
    <p:sldId id="277" r:id="rId7"/>
    <p:sldId id="721" r:id="rId8"/>
    <p:sldId id="278" r:id="rId9"/>
    <p:sldId id="279" r:id="rId10"/>
    <p:sldId id="280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34B23-7804-40DA-A076-45DC95B53816}" v="57" dt="2024-11-20T20:03:08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EE02-783B-4BE5-8483-A770F9045595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7DBC-493C-4523-80C6-8E24476F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9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CE810-C421-4B42-AB79-51D7B6CA70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4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57AA4-3361-4E95-BDED-879F9BEFEC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44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D2DC4-7F07-4CF4-A7BC-C4F04AE8A6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6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7913B-0E3F-A9B4-78A3-1B6B211D2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ED5F64-AEE6-07EE-8B44-9A7E9FE51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B7626-A043-722C-20F6-22BC2068E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66579-E204-5605-F123-B95C56FB4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57AA4-3361-4E95-BDED-879F9BEFE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7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36280-F759-E369-3503-CC7087657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BC84E-084A-9470-625C-41D92465A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EB96C-C257-DC80-63C1-73661D90F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17B14-B6FC-24DC-CA18-33D87F7BD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57AA4-3361-4E95-BDED-879F9BEFEC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8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DEC2E-35E9-400C-AA10-F976AE1DB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956C9-A8B3-2207-37F1-60A5DD097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20CE7-6419-F8E1-36ED-2A697E535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8B1-6ED4-C0F8-2B1A-AF438A1E0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57AA4-3361-4E95-BDED-879F9BEFEC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83F0A-E34B-10F9-F084-6E9F20C66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7F772-DDB7-36DB-BBA9-C324227BF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F34A4-3224-E0F4-E7C1-BC4F8F350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7C130-BEBF-4CAF-2A76-2D9A01C51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CE810-C421-4B42-AB79-51D7B6CA70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8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1315C-5B62-1E4C-A007-A96858E3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AEF-9CB7-8240-BB79-3B1F4B607AA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DB843-C86D-7047-9B6F-CD315421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FD3AF-CCE7-9C40-82C9-538AB9BC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B435-8B4D-9F40-90EC-EC3EF59A6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0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4CC9-83EF-028E-2D55-6E005B76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2EE18-AE9D-8987-ADDF-328F406FE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9DF8E-9FCE-F798-DEDC-951D088E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174-3EA4-41AA-94D4-CD8AA310F15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26169-B0B5-309F-5953-81323866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7B9F-F768-A794-92EE-477A0192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5A4BF-3E56-4F8D-878F-2E4A9EBB8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AA66A0-0A99-794A-B2D5-C7A0A857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5E5CB-45A8-F741-B9BD-BCF2835FD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FB76E-71B7-0A48-A0A7-CF2718153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A6AEF-9CB7-8240-BB79-3B1F4B607AA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9362-FDAD-D849-A146-9523F0D0F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185CA-79E9-F448-910F-2BF84FAFB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5B435-8B4D-9F40-90EC-EC3EF59A6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1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png"/><Relationship Id="rId7" Type="http://schemas.openxmlformats.org/officeDocument/2006/relationships/oleObject" Target="file:///C:\Users\jkeeler\OneDrive%20-%20Altair%20Holdings%20LLC\Infinite%20Erie\Master%20Deck%20Tables\IE%20Slide%20-%20P5%20Technical%20Assistance.xls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oleObject" Target="file:///C:\Users\jkeeler\OneDrive%20-%20Altair%20Holdings%20LLC\Infinite%20Erie\Master%20Deck%20Tables\IE%20Slide%20-%20P4%20Funding%20Snapshot.xls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70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938128" y="2675202"/>
            <a:ext cx="5253872" cy="1507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66"/>
              </a:lnSpc>
            </a:pPr>
            <a:r>
              <a:rPr lang="en-US" sz="4000" dirty="0">
                <a:solidFill>
                  <a:srgbClr val="FFFFFF"/>
                </a:solidFill>
                <a:latin typeface="Arboria-Book" panose="02000506020000020004" pitchFamily="2" charset="0"/>
              </a:rPr>
              <a:t>ECGRA Board Update</a:t>
            </a:r>
          </a:p>
          <a:p>
            <a:pPr algn="ctr" defTabSz="609630">
              <a:lnSpc>
                <a:spcPts val="4266"/>
              </a:lnSpc>
            </a:pPr>
            <a:r>
              <a:rPr lang="en-US" sz="3200" dirty="0">
                <a:solidFill>
                  <a:srgbClr val="FFFFFF"/>
                </a:solidFill>
                <a:latin typeface="Arboria-Book" panose="02000506020000020004" pitchFamily="2" charset="0"/>
              </a:rPr>
              <a:t>November 21, 2024</a:t>
            </a:r>
          </a:p>
          <a:p>
            <a:pPr algn="ctr" defTabSz="609630">
              <a:lnSpc>
                <a:spcPts val="2800"/>
              </a:lnSpc>
            </a:pPr>
            <a:endParaRPr lang="en-US" sz="4000" dirty="0">
              <a:solidFill>
                <a:srgbClr val="FFFFFF"/>
              </a:solidFill>
              <a:latin typeface="Telegraf 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15241-258B-2F10-9F62-7C2ABBC6B03A}"/>
              </a:ext>
            </a:extLst>
          </p:cNvPr>
          <p:cNvSpPr/>
          <p:nvPr/>
        </p:nvSpPr>
        <p:spPr>
          <a:xfrm>
            <a:off x="0" y="0"/>
            <a:ext cx="5791200" cy="6857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BF0B47C6-51C4-98D3-BC1B-C2C18E364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37" y="-1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42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70B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F9AFE-1DCD-F6C2-576D-50B964BB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B47AD436-688B-B7A5-560C-727576E14BF4}"/>
              </a:ext>
            </a:extLst>
          </p:cNvPr>
          <p:cNvSpPr txBox="1"/>
          <p:nvPr/>
        </p:nvSpPr>
        <p:spPr>
          <a:xfrm>
            <a:off x="6858001" y="2950918"/>
            <a:ext cx="5253872" cy="956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66"/>
              </a:lnSpc>
            </a:pPr>
            <a:r>
              <a:rPr lang="en-US" sz="6600" dirty="0">
                <a:solidFill>
                  <a:srgbClr val="FFFFFF"/>
                </a:solidFill>
                <a:latin typeface="Arboria-Book" panose="02000506020000020004" pitchFamily="2" charset="0"/>
              </a:rPr>
              <a:t>THANK YOU!</a:t>
            </a:r>
          </a:p>
          <a:p>
            <a:pPr algn="ctr" defTabSz="609630">
              <a:lnSpc>
                <a:spcPts val="2800"/>
              </a:lnSpc>
            </a:pPr>
            <a:endParaRPr lang="en-US" sz="4000" dirty="0">
              <a:solidFill>
                <a:srgbClr val="FFFFFF"/>
              </a:solidFill>
              <a:latin typeface="Telegraf 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883FD0-0C2C-90FF-0EAC-47BE235388B0}"/>
              </a:ext>
            </a:extLst>
          </p:cNvPr>
          <p:cNvSpPr/>
          <p:nvPr/>
        </p:nvSpPr>
        <p:spPr>
          <a:xfrm>
            <a:off x="0" y="0"/>
            <a:ext cx="5791200" cy="6857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00514C73-1203-395E-E362-804B329E2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37" y="-1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7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le with a green and blue globe&#10;&#10;Description automatically generated">
            <a:extLst>
              <a:ext uri="{FF2B5EF4-FFF2-40B4-BE49-F238E27FC236}">
                <a16:creationId xmlns:a16="http://schemas.microsoft.com/office/drawing/2014/main" id="{92404F92-F525-7238-D58A-056F498B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190580D-5A38-D6A3-EEB3-E8EC49A39BCA}"/>
              </a:ext>
            </a:extLst>
          </p:cNvPr>
          <p:cNvSpPr/>
          <p:nvPr/>
        </p:nvSpPr>
        <p:spPr>
          <a:xfrm>
            <a:off x="1744819" y="6034791"/>
            <a:ext cx="5922240" cy="324613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boria-Light" panose="02000506020000020004" pitchFamily="2" charset="0"/>
              </a:rPr>
              <a:t>Organizing and Capacity Building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0890E-E746-DE81-0584-6BD3B9D8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95" y="342124"/>
            <a:ext cx="10515600" cy="1074528"/>
          </a:xfrm>
        </p:spPr>
        <p:txBody>
          <a:bodyPr vert="horz" lIns="91440" tIns="0" rIns="9144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boria-Book" panose="02000506020000020004" pitchFamily="2" charset="0"/>
              </a:rPr>
              <a:t>ABOUT INFINITE ERIE:  </a:t>
            </a:r>
            <a:br>
              <a:rPr lang="en-US" dirty="0">
                <a:latin typeface="Arboria-Book" panose="02000506020000020004" pitchFamily="2" charset="0"/>
              </a:rPr>
            </a:br>
            <a:r>
              <a:rPr lang="en-US" sz="2600" dirty="0">
                <a:latin typeface="Arboria-Book" panose="02000506020000020004" pitchFamily="2" charset="0"/>
              </a:rPr>
              <a:t>How Does Infinite Erie Fuel Inclusive Growth?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C9380D45-FD04-2F57-9565-CB9520488BAD}"/>
              </a:ext>
            </a:extLst>
          </p:cNvPr>
          <p:cNvSpPr/>
          <p:nvPr/>
        </p:nvSpPr>
        <p:spPr>
          <a:xfrm>
            <a:off x="901470" y="2254251"/>
            <a:ext cx="502920" cy="548640"/>
          </a:xfrm>
          <a:custGeom>
            <a:avLst/>
            <a:gdLst/>
            <a:ahLst/>
            <a:cxnLst/>
            <a:rect l="l" t="t" r="r" b="b"/>
            <a:pathLst>
              <a:path w="669181" h="735364">
                <a:moveTo>
                  <a:pt x="0" y="0"/>
                </a:moveTo>
                <a:lnTo>
                  <a:pt x="669181" y="0"/>
                </a:lnTo>
                <a:lnTo>
                  <a:pt x="669181" y="735364"/>
                </a:lnTo>
                <a:lnTo>
                  <a:pt x="0" y="7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boria  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E89E6530-0923-CFC7-2D2F-7774BEF3A97A}"/>
              </a:ext>
            </a:extLst>
          </p:cNvPr>
          <p:cNvSpPr txBox="1"/>
          <p:nvPr/>
        </p:nvSpPr>
        <p:spPr>
          <a:xfrm>
            <a:off x="3641413" y="3026237"/>
            <a:ext cx="1687456" cy="77943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679"/>
              </a:lnSpc>
            </a:pPr>
            <a:r>
              <a:rPr lang="en-US" sz="1600" b="1">
                <a:solidFill>
                  <a:srgbClr val="FFFFFF"/>
                </a:solidFill>
                <a:latin typeface="Arboria  "/>
                <a:ea typeface="Open Sans" pitchFamily="2" charset="0"/>
                <a:cs typeface="Open Sans" pitchFamily="2" charset="0"/>
                <a:sym typeface="Open Sans Bold Italics"/>
              </a:rPr>
              <a:t>Inclusive Entrepreneurship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629E7584-5666-A5CB-0FF4-F15AFBE1C482}"/>
              </a:ext>
            </a:extLst>
          </p:cNvPr>
          <p:cNvSpPr txBox="1"/>
          <p:nvPr/>
        </p:nvSpPr>
        <p:spPr>
          <a:xfrm>
            <a:off x="1762799" y="1979496"/>
            <a:ext cx="950022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19"/>
              </a:lnSpc>
            </a:pPr>
            <a:r>
              <a:rPr lang="en-US" sz="1600" b="1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Convene</a:t>
            </a:r>
            <a:r>
              <a:rPr lang="en-US" sz="1600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 Project Leads and Practitioners to </a:t>
            </a:r>
            <a:r>
              <a:rPr lang="en-US" sz="1600" b="1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Develop Solutions for Complex Projects </a:t>
            </a:r>
            <a:r>
              <a:rPr lang="en-US" sz="1600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identified in the Investment Playbook.  There are four (4) Project Portfolios: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89F20FAC-6D53-03F3-FBA1-2639CC5B3901}"/>
              </a:ext>
            </a:extLst>
          </p:cNvPr>
          <p:cNvSpPr txBox="1"/>
          <p:nvPr/>
        </p:nvSpPr>
        <p:spPr>
          <a:xfrm>
            <a:off x="1744818" y="4167041"/>
            <a:ext cx="945797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600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Infinite Erie Provides </a:t>
            </a:r>
            <a:r>
              <a:rPr lang="en-US" sz="1600" b="1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 Bold"/>
              </a:rPr>
              <a:t>Technical Assistance</a:t>
            </a:r>
            <a:r>
              <a:rPr lang="en-US" sz="1600" b="1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 </a:t>
            </a:r>
            <a:r>
              <a:rPr lang="en-US" sz="1600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and </a:t>
            </a:r>
            <a:r>
              <a:rPr lang="en-US" sz="1600" b="1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 Bold"/>
              </a:rPr>
              <a:t>Capacity Building</a:t>
            </a:r>
            <a:r>
              <a:rPr lang="en-US" sz="1600" b="1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 </a:t>
            </a:r>
            <a:r>
              <a:rPr lang="en-US" sz="1600" dirty="0">
                <a:solidFill>
                  <a:srgbClr val="1668B0"/>
                </a:solidFill>
                <a:latin typeface="Arboria-Light" panose="02000506020000020004" pitchFamily="2" charset="0"/>
                <a:ea typeface="Open Sans" pitchFamily="2" charset="0"/>
                <a:cs typeface="Open Sans" pitchFamily="2" charset="0"/>
                <a:sym typeface="Open Sans"/>
              </a:rPr>
              <a:t>to Portfolio Project Leads and Individual Project Sponsors implementing the Investment Playbook and assists in advancing projects toward Investment Readiness</a:t>
            </a:r>
          </a:p>
        </p:txBody>
      </p:sp>
      <p:sp>
        <p:nvSpPr>
          <p:cNvPr id="33" name="Freeform 31">
            <a:extLst>
              <a:ext uri="{FF2B5EF4-FFF2-40B4-BE49-F238E27FC236}">
                <a16:creationId xmlns:a16="http://schemas.microsoft.com/office/drawing/2014/main" id="{9A01C455-D915-09DC-D19A-5D34CD1C792E}"/>
              </a:ext>
            </a:extLst>
          </p:cNvPr>
          <p:cNvSpPr/>
          <p:nvPr/>
        </p:nvSpPr>
        <p:spPr>
          <a:xfrm>
            <a:off x="869163" y="4635961"/>
            <a:ext cx="502920" cy="502920"/>
          </a:xfrm>
          <a:custGeom>
            <a:avLst/>
            <a:gdLst/>
            <a:ahLst/>
            <a:cxnLst/>
            <a:rect l="l" t="t" r="r" b="b"/>
            <a:pathLst>
              <a:path w="696521" h="696521">
                <a:moveTo>
                  <a:pt x="0" y="0"/>
                </a:moveTo>
                <a:lnTo>
                  <a:pt x="696521" y="0"/>
                </a:lnTo>
                <a:lnTo>
                  <a:pt x="696521" y="696521"/>
                </a:lnTo>
                <a:lnTo>
                  <a:pt x="0" y="6965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boria  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0C782E1A-FA2D-29BC-BAED-8614C7E52E53}"/>
              </a:ext>
            </a:extLst>
          </p:cNvPr>
          <p:cNvSpPr txBox="1"/>
          <p:nvPr/>
        </p:nvSpPr>
        <p:spPr>
          <a:xfrm>
            <a:off x="1763484" y="1658807"/>
            <a:ext cx="4780746" cy="27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2800" dirty="0">
                <a:solidFill>
                  <a:srgbClr val="1668B0"/>
                </a:solidFill>
                <a:latin typeface="Arboria-Book" panose="02000506020000020004" pitchFamily="2" charset="0"/>
                <a:ea typeface="Open Sans" pitchFamily="2" charset="0"/>
                <a:cs typeface="Open Sans" pitchFamily="2" charset="0"/>
                <a:sym typeface="Montserrat Ultra-Bold Italics"/>
              </a:rPr>
              <a:t>Activate Project Portfolios</a:t>
            </a:r>
          </a:p>
        </p:txBody>
      </p:sp>
      <p:sp>
        <p:nvSpPr>
          <p:cNvPr id="36" name="TextBox 34">
            <a:extLst>
              <a:ext uri="{FF2B5EF4-FFF2-40B4-BE49-F238E27FC236}">
                <a16:creationId xmlns:a16="http://schemas.microsoft.com/office/drawing/2014/main" id="{9ED2CA7E-F964-88E6-DA40-C57D4A31EF5D}"/>
              </a:ext>
            </a:extLst>
          </p:cNvPr>
          <p:cNvSpPr txBox="1"/>
          <p:nvPr/>
        </p:nvSpPr>
        <p:spPr>
          <a:xfrm>
            <a:off x="1743684" y="3876989"/>
            <a:ext cx="9850282" cy="270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2800" dirty="0">
                <a:solidFill>
                  <a:srgbClr val="1668B0"/>
                </a:solidFill>
                <a:latin typeface="Arboria-Book" panose="02000506020000020004" pitchFamily="2" charset="0"/>
                <a:ea typeface="Open Sans" pitchFamily="2" charset="0"/>
                <a:cs typeface="Open Sans" pitchFamily="2" charset="0"/>
                <a:sym typeface="Montserrat Ultra-Bold Italics"/>
              </a:rPr>
              <a:t>Boost Local Capacity to Advance Projects</a:t>
            </a: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BCA68263-42EA-FE80-0E41-BBA8536C56EF}"/>
              </a:ext>
            </a:extLst>
          </p:cNvPr>
          <p:cNvSpPr txBox="1"/>
          <p:nvPr/>
        </p:nvSpPr>
        <p:spPr>
          <a:xfrm>
            <a:off x="998146" y="1932820"/>
            <a:ext cx="494961" cy="354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4400">
                <a:solidFill>
                  <a:srgbClr val="1668B0"/>
                </a:solidFill>
                <a:latin typeface="Arboria  "/>
                <a:ea typeface="Open Sans" pitchFamily="2" charset="0"/>
                <a:cs typeface="Open Sans" pitchFamily="2" charset="0"/>
                <a:sym typeface="Montserrat Ultra-Bold Italics"/>
              </a:rPr>
              <a:t>1</a:t>
            </a:r>
          </a:p>
        </p:txBody>
      </p:sp>
      <p:sp>
        <p:nvSpPr>
          <p:cNvPr id="38" name="TextBox 33">
            <a:extLst>
              <a:ext uri="{FF2B5EF4-FFF2-40B4-BE49-F238E27FC236}">
                <a16:creationId xmlns:a16="http://schemas.microsoft.com/office/drawing/2014/main" id="{3EA1B653-492C-9480-A0A6-581D8C9A93F7}"/>
              </a:ext>
            </a:extLst>
          </p:cNvPr>
          <p:cNvSpPr txBox="1"/>
          <p:nvPr/>
        </p:nvSpPr>
        <p:spPr>
          <a:xfrm>
            <a:off x="973119" y="4255269"/>
            <a:ext cx="494961" cy="341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4400">
                <a:solidFill>
                  <a:srgbClr val="1668B0"/>
                </a:solidFill>
                <a:latin typeface="Arboria  "/>
                <a:ea typeface="Open Sans" pitchFamily="2" charset="0"/>
                <a:cs typeface="Open Sans" pitchFamily="2" charset="0"/>
                <a:sym typeface="Montserrat Ultra-Bold Italics"/>
              </a:rPr>
              <a:t>2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CF49D2B4-718E-EAB4-049B-31FEED5D99D4}"/>
              </a:ext>
            </a:extLst>
          </p:cNvPr>
          <p:cNvSpPr/>
          <p:nvPr/>
        </p:nvSpPr>
        <p:spPr>
          <a:xfrm>
            <a:off x="1771272" y="2616628"/>
            <a:ext cx="2173903" cy="798632"/>
          </a:xfrm>
          <a:prstGeom prst="round2DiagRect">
            <a:avLst/>
          </a:prstGeom>
          <a:solidFill>
            <a:srgbClr val="F7B8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boria-Medium" panose="02000506020000020004" pitchFamily="2" charset="0"/>
              </a:rPr>
              <a:t>Industry Clusters and Infrastructure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E88F07E6-5F2C-B921-9A59-1F6976FCB5C7}"/>
              </a:ext>
            </a:extLst>
          </p:cNvPr>
          <p:cNvSpPr/>
          <p:nvPr/>
        </p:nvSpPr>
        <p:spPr>
          <a:xfrm>
            <a:off x="4205761" y="2579684"/>
            <a:ext cx="2173903" cy="835576"/>
          </a:xfrm>
          <a:prstGeom prst="round2DiagRect">
            <a:avLst/>
          </a:prstGeom>
          <a:solidFill>
            <a:srgbClr val="28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boria-Medium" panose="02000506020000020004" pitchFamily="2" charset="0"/>
              </a:rPr>
              <a:t>Inclusive Entrepreneurship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AD41218-5092-DF46-1A74-96D50C95FFEE}"/>
              </a:ext>
            </a:extLst>
          </p:cNvPr>
          <p:cNvSpPr/>
          <p:nvPr/>
        </p:nvSpPr>
        <p:spPr>
          <a:xfrm>
            <a:off x="6668825" y="2579684"/>
            <a:ext cx="2173903" cy="835576"/>
          </a:xfrm>
          <a:prstGeom prst="round2DiagRect">
            <a:avLst/>
          </a:prstGeom>
          <a:solidFill>
            <a:srgbClr val="0D7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boria-Medium" panose="02000506020000020004" pitchFamily="2" charset="0"/>
              </a:rPr>
              <a:t>Industry Clusters and Infrastructure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1AC12F-0F6E-C339-0547-A43BBDC7C114}"/>
              </a:ext>
            </a:extLst>
          </p:cNvPr>
          <p:cNvSpPr/>
          <p:nvPr/>
        </p:nvSpPr>
        <p:spPr>
          <a:xfrm>
            <a:off x="9083919" y="2566495"/>
            <a:ext cx="2173903" cy="848765"/>
          </a:xfrm>
          <a:prstGeom prst="round2DiagRect">
            <a:avLst/>
          </a:prstGeom>
          <a:solidFill>
            <a:srgbClr val="86BC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boria-Medium" panose="02000506020000020004" pitchFamily="2" charset="0"/>
              </a:rPr>
              <a:t>Anchor Investments in the Greater Core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092CF1-5F68-5F5D-64F1-59A9436808DB}"/>
              </a:ext>
            </a:extLst>
          </p:cNvPr>
          <p:cNvGrpSpPr/>
          <p:nvPr/>
        </p:nvGrpSpPr>
        <p:grpSpPr>
          <a:xfrm>
            <a:off x="1761536" y="4903550"/>
            <a:ext cx="1625231" cy="986426"/>
            <a:chOff x="688489" y="2100070"/>
            <a:chExt cx="1625231" cy="841810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B94AF8FF-6484-8702-5A43-47DDF098C999}"/>
                </a:ext>
              </a:extLst>
            </p:cNvPr>
            <p:cNvSpPr/>
            <p:nvPr/>
          </p:nvSpPr>
          <p:spPr>
            <a:xfrm>
              <a:off x="688489" y="2100070"/>
              <a:ext cx="1625231" cy="841810"/>
            </a:xfrm>
            <a:custGeom>
              <a:avLst/>
              <a:gdLst/>
              <a:ahLst/>
              <a:cxnLst/>
              <a:rect l="l" t="t" r="r" b="b"/>
              <a:pathLst>
                <a:path w="952465" h="406400">
                  <a:moveTo>
                    <a:pt x="74926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749265" y="406400"/>
                  </a:lnTo>
                  <a:lnTo>
                    <a:pt x="952465" y="203200"/>
                  </a:lnTo>
                  <a:lnTo>
                    <a:pt x="749265" y="0"/>
                  </a:lnTo>
                  <a:close/>
                </a:path>
              </a:pathLst>
            </a:custGeom>
            <a:solidFill>
              <a:srgbClr val="F1C0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40EAF4C7-CEF6-743D-5C7A-51CB71DB23BF}"/>
                </a:ext>
              </a:extLst>
            </p:cNvPr>
            <p:cNvSpPr txBox="1"/>
            <p:nvPr/>
          </p:nvSpPr>
          <p:spPr>
            <a:xfrm>
              <a:off x="688489" y="2474338"/>
              <a:ext cx="1379116" cy="438298"/>
            </a:xfrm>
            <a:prstGeom prst="rect">
              <a:avLst/>
            </a:prstGeom>
          </p:spPr>
          <p:txBody>
            <a:bodyPr lIns="49801" tIns="49801" rIns="49801" bIns="49801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boria-Book" panose="02000506020000020004" pitchFamily="2" charset="0"/>
                  <a:ea typeface="Open Sans" pitchFamily="2" charset="0"/>
                  <a:cs typeface="Open Sans" pitchFamily="2" charset="0"/>
                </a:rPr>
                <a:t>Discovery &amp;</a:t>
              </a:r>
              <a:br>
                <a:rPr lang="en-US" sz="1200" dirty="0">
                  <a:solidFill>
                    <a:schemeClr val="bg1"/>
                  </a:solidFill>
                  <a:latin typeface="Arboria-Book" panose="02000506020000020004" pitchFamily="2" charset="0"/>
                  <a:ea typeface="Open Sans" pitchFamily="2" charset="0"/>
                  <a:cs typeface="Open Sans" pitchFamily="2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boria-Book" panose="02000506020000020004" pitchFamily="2" charset="0"/>
                  <a:ea typeface="Open Sans" pitchFamily="2" charset="0"/>
                  <a:cs typeface="Open Sans" pitchFamily="2" charset="0"/>
                </a:rPr>
                <a:t> Problem Solving</a:t>
              </a: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ADBA330-1E48-13B0-A54D-10FDA45BC7D4}"/>
                </a:ext>
              </a:extLst>
            </p:cNvPr>
            <p:cNvSpPr/>
            <p:nvPr/>
          </p:nvSpPr>
          <p:spPr>
            <a:xfrm>
              <a:off x="1228316" y="2160421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714375" h="785027">
                  <a:moveTo>
                    <a:pt x="0" y="0"/>
                  </a:moveTo>
                  <a:lnTo>
                    <a:pt x="714375" y="0"/>
                  </a:lnTo>
                  <a:lnTo>
                    <a:pt x="714375" y="785028"/>
                  </a:lnTo>
                  <a:lnTo>
                    <a:pt x="0" y="78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2305E0-A2CA-9E59-4F97-5CC63CC2B363}"/>
              </a:ext>
            </a:extLst>
          </p:cNvPr>
          <p:cNvGrpSpPr/>
          <p:nvPr/>
        </p:nvGrpSpPr>
        <p:grpSpPr>
          <a:xfrm>
            <a:off x="3263418" y="4903550"/>
            <a:ext cx="1595277" cy="986426"/>
            <a:chOff x="2067605" y="2100072"/>
            <a:chExt cx="1595277" cy="841808"/>
          </a:xfrm>
        </p:grpSpPr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83C8F9D-981B-BC36-7914-1C961F7C27CA}"/>
                </a:ext>
              </a:extLst>
            </p:cNvPr>
            <p:cNvSpPr/>
            <p:nvPr/>
          </p:nvSpPr>
          <p:spPr>
            <a:xfrm>
              <a:off x="2067605" y="2100072"/>
              <a:ext cx="1595277" cy="841808"/>
            </a:xfrm>
            <a:custGeom>
              <a:avLst/>
              <a:gdLst/>
              <a:ahLst/>
              <a:cxnLst/>
              <a:rect l="l" t="t" r="r" b="b"/>
              <a:pathLst>
                <a:path w="952465" h="406400">
                  <a:moveTo>
                    <a:pt x="0" y="0"/>
                  </a:moveTo>
                  <a:lnTo>
                    <a:pt x="749265" y="0"/>
                  </a:lnTo>
                  <a:lnTo>
                    <a:pt x="952465" y="203200"/>
                  </a:lnTo>
                  <a:lnTo>
                    <a:pt x="74926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BEE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4464186-1FF7-AB91-A489-297A3D197CFA}"/>
                </a:ext>
              </a:extLst>
            </p:cNvPr>
            <p:cNvSpPr/>
            <p:nvPr/>
          </p:nvSpPr>
          <p:spPr>
            <a:xfrm>
              <a:off x="2686099" y="2160421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714375" h="669727">
                  <a:moveTo>
                    <a:pt x="0" y="0"/>
                  </a:moveTo>
                  <a:lnTo>
                    <a:pt x="714375" y="0"/>
                  </a:lnTo>
                  <a:lnTo>
                    <a:pt x="714375" y="669726"/>
                  </a:lnTo>
                  <a:lnTo>
                    <a:pt x="0" y="669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69002EC6-3634-D405-FE8F-307FD0D30D99}"/>
                </a:ext>
              </a:extLst>
            </p:cNvPr>
            <p:cNvSpPr txBox="1"/>
            <p:nvPr/>
          </p:nvSpPr>
          <p:spPr>
            <a:xfrm>
              <a:off x="2162912" y="2494534"/>
              <a:ext cx="1379116" cy="438298"/>
            </a:xfrm>
            <a:prstGeom prst="rect">
              <a:avLst/>
            </a:prstGeom>
          </p:spPr>
          <p:txBody>
            <a:bodyPr lIns="49801" tIns="49801" rIns="49801" bIns="49801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boria-Book" panose="02000506020000020004" pitchFamily="2" charset="0"/>
                  <a:ea typeface="Open Sans" pitchFamily="2" charset="0"/>
                  <a:cs typeface="Open Sans" pitchFamily="2" charset="0"/>
                </a:rPr>
                <a:t>Project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boria-Book" panose="02000506020000020004" pitchFamily="2" charset="0"/>
                  <a:ea typeface="Open Sans" pitchFamily="2" charset="0"/>
                  <a:cs typeface="Open Sans" pitchFamily="2" charset="0"/>
                </a:rPr>
                <a:t>Development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619E81-79C6-ABDF-826F-B8933A4E080A}"/>
              </a:ext>
            </a:extLst>
          </p:cNvPr>
          <p:cNvGrpSpPr/>
          <p:nvPr/>
        </p:nvGrpSpPr>
        <p:grpSpPr>
          <a:xfrm>
            <a:off x="4735346" y="4903550"/>
            <a:ext cx="1595277" cy="986518"/>
            <a:chOff x="3416767" y="2100072"/>
            <a:chExt cx="1595277" cy="841900"/>
          </a:xfrm>
        </p:grpSpPr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7A670D63-47A6-ECB7-3AE8-CC1349BC4A6A}"/>
                </a:ext>
              </a:extLst>
            </p:cNvPr>
            <p:cNvSpPr/>
            <p:nvPr/>
          </p:nvSpPr>
          <p:spPr>
            <a:xfrm>
              <a:off x="3416767" y="2100072"/>
              <a:ext cx="1595277" cy="841808"/>
            </a:xfrm>
            <a:custGeom>
              <a:avLst/>
              <a:gdLst/>
              <a:ahLst/>
              <a:cxnLst/>
              <a:rect l="l" t="t" r="r" b="b"/>
              <a:pathLst>
                <a:path w="952465" h="406400">
                  <a:moveTo>
                    <a:pt x="0" y="0"/>
                  </a:moveTo>
                  <a:lnTo>
                    <a:pt x="749265" y="0"/>
                  </a:lnTo>
                  <a:lnTo>
                    <a:pt x="952465" y="203200"/>
                  </a:lnTo>
                  <a:lnTo>
                    <a:pt x="74926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7F7C7D96-4CF5-05DA-B065-CB58EA5917C8}"/>
                </a:ext>
              </a:extLst>
            </p:cNvPr>
            <p:cNvSpPr/>
            <p:nvPr/>
          </p:nvSpPr>
          <p:spPr>
            <a:xfrm>
              <a:off x="4069841" y="2200934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666750" h="666750">
                  <a:moveTo>
                    <a:pt x="0" y="0"/>
                  </a:moveTo>
                  <a:lnTo>
                    <a:pt x="666750" y="0"/>
                  </a:lnTo>
                  <a:lnTo>
                    <a:pt x="666750" y="666750"/>
                  </a:lnTo>
                  <a:lnTo>
                    <a:pt x="0" y="666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DE9DAFD0-4B73-89CA-03F1-DA27BED8EE94}"/>
                </a:ext>
              </a:extLst>
            </p:cNvPr>
            <p:cNvSpPr txBox="1"/>
            <p:nvPr/>
          </p:nvSpPr>
          <p:spPr>
            <a:xfrm>
              <a:off x="3498726" y="2503674"/>
              <a:ext cx="1379116" cy="438298"/>
            </a:xfrm>
            <a:prstGeom prst="rect">
              <a:avLst/>
            </a:prstGeom>
          </p:spPr>
          <p:txBody>
            <a:bodyPr lIns="49801" tIns="49801" rIns="49801" bIns="49801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boria-Book" panose="02000506020000020004" pitchFamily="2" charset="0"/>
                  <a:ea typeface="Open Sans" pitchFamily="2" charset="0"/>
                  <a:cs typeface="Open Sans" pitchFamily="2" charset="0"/>
                </a:rPr>
                <a:t>Securing Investment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17A94EE-DE1B-3302-BD12-D299BECD818A}"/>
              </a:ext>
            </a:extLst>
          </p:cNvPr>
          <p:cNvGrpSpPr/>
          <p:nvPr/>
        </p:nvGrpSpPr>
        <p:grpSpPr>
          <a:xfrm>
            <a:off x="6171097" y="4903548"/>
            <a:ext cx="1646519" cy="986427"/>
            <a:chOff x="4765928" y="2065467"/>
            <a:chExt cx="1646519" cy="87641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D73BC0-CC4E-A0BF-A9A3-310F19C441D9}"/>
                </a:ext>
              </a:extLst>
            </p:cNvPr>
            <p:cNvGrpSpPr/>
            <p:nvPr/>
          </p:nvGrpSpPr>
          <p:grpSpPr>
            <a:xfrm>
              <a:off x="4765928" y="2065467"/>
              <a:ext cx="1646519" cy="876412"/>
              <a:chOff x="4002134" y="2252911"/>
              <a:chExt cx="1307263" cy="688968"/>
            </a:xfrm>
          </p:grpSpPr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B2980B1D-56AF-2129-D36C-6C6AC5E7AF04}"/>
                  </a:ext>
                </a:extLst>
              </p:cNvPr>
              <p:cNvSpPr/>
              <p:nvPr/>
            </p:nvSpPr>
            <p:spPr>
              <a:xfrm>
                <a:off x="4772720" y="2252911"/>
                <a:ext cx="495993" cy="688967"/>
              </a:xfrm>
              <a:custGeom>
                <a:avLst/>
                <a:gdLst/>
                <a:ahLst/>
                <a:cxnLst/>
                <a:rect l="l" t="t" r="r" b="b"/>
                <a:pathLst>
                  <a:path w="890584" h="481659">
                    <a:moveTo>
                      <a:pt x="0" y="0"/>
                    </a:moveTo>
                    <a:lnTo>
                      <a:pt x="890584" y="0"/>
                    </a:lnTo>
                    <a:lnTo>
                      <a:pt x="890584" y="481659"/>
                    </a:lnTo>
                    <a:lnTo>
                      <a:pt x="0" y="481659"/>
                    </a:lnTo>
                    <a:close/>
                  </a:path>
                </a:pathLst>
              </a:custGeom>
              <a:solidFill>
                <a:srgbClr val="1682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4">
                <a:extLst>
                  <a:ext uri="{FF2B5EF4-FFF2-40B4-BE49-F238E27FC236}">
                    <a16:creationId xmlns:a16="http://schemas.microsoft.com/office/drawing/2014/main" id="{FE63B6A0-4E60-CCAB-2D16-BD35B3F19CC2}"/>
                  </a:ext>
                </a:extLst>
              </p:cNvPr>
              <p:cNvSpPr txBox="1"/>
              <p:nvPr/>
            </p:nvSpPr>
            <p:spPr>
              <a:xfrm>
                <a:off x="4409764" y="2252912"/>
                <a:ext cx="887524" cy="6889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0D7A1E16-2D55-3AFB-AFF0-A02AEB834544}"/>
                  </a:ext>
                </a:extLst>
              </p:cNvPr>
              <p:cNvSpPr/>
              <p:nvPr/>
            </p:nvSpPr>
            <p:spPr>
              <a:xfrm>
                <a:off x="4002134" y="2252911"/>
                <a:ext cx="1266579" cy="688968"/>
              </a:xfrm>
              <a:custGeom>
                <a:avLst/>
                <a:gdLst/>
                <a:ahLst/>
                <a:cxnLst/>
                <a:rect l="l" t="t" r="r" b="b"/>
                <a:pathLst>
                  <a:path w="952465" h="406400">
                    <a:moveTo>
                      <a:pt x="0" y="0"/>
                    </a:moveTo>
                    <a:lnTo>
                      <a:pt x="749265" y="0"/>
                    </a:lnTo>
                    <a:lnTo>
                      <a:pt x="952465" y="203200"/>
                    </a:lnTo>
                    <a:lnTo>
                      <a:pt x="749265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82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14">
                <a:extLst>
                  <a:ext uri="{FF2B5EF4-FFF2-40B4-BE49-F238E27FC236}">
                    <a16:creationId xmlns:a16="http://schemas.microsoft.com/office/drawing/2014/main" id="{8F33AC45-7B7A-82B2-7F8B-9FFEB704421C}"/>
                  </a:ext>
                </a:extLst>
              </p:cNvPr>
              <p:cNvSpPr txBox="1"/>
              <p:nvPr/>
            </p:nvSpPr>
            <p:spPr>
              <a:xfrm>
                <a:off x="5189867" y="2252912"/>
                <a:ext cx="119530" cy="6889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011B2D0-26F6-B1C0-8254-648D9EFD4618}"/>
                </a:ext>
              </a:extLst>
            </p:cNvPr>
            <p:cNvSpPr/>
            <p:nvPr/>
          </p:nvSpPr>
          <p:spPr>
            <a:xfrm>
              <a:off x="5488439" y="2198521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714375" h="714375">
                  <a:moveTo>
                    <a:pt x="0" y="0"/>
                  </a:moveTo>
                  <a:lnTo>
                    <a:pt x="714375" y="0"/>
                  </a:lnTo>
                  <a:lnTo>
                    <a:pt x="714375" y="714375"/>
                  </a:lnTo>
                  <a:lnTo>
                    <a:pt x="0" y="714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6423972E-F5D9-9F47-0309-7321A33DBA2C}"/>
                </a:ext>
              </a:extLst>
            </p:cNvPr>
            <p:cNvSpPr txBox="1"/>
            <p:nvPr/>
          </p:nvSpPr>
          <p:spPr>
            <a:xfrm>
              <a:off x="4929083" y="2501836"/>
              <a:ext cx="1379116" cy="438298"/>
            </a:xfrm>
            <a:prstGeom prst="rect">
              <a:avLst/>
            </a:prstGeom>
          </p:spPr>
          <p:txBody>
            <a:bodyPr lIns="49801" tIns="49801" rIns="49801" bIns="49801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boria-Book" panose="02000506020000020004" pitchFamily="2" charset="0"/>
                  <a:ea typeface="Open Sans" pitchFamily="2" charset="0"/>
                  <a:cs typeface="Open Sans" pitchFamily="2" charset="0"/>
                </a:rPr>
                <a:t>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123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0761" y="234643"/>
            <a:ext cx="11638915" cy="6466840"/>
            <a:chOff x="240761" y="234643"/>
            <a:chExt cx="11638915" cy="6466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761" y="234643"/>
              <a:ext cx="11638851" cy="64664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19627" y="3354324"/>
              <a:ext cx="0" cy="3057525"/>
            </a:xfrm>
            <a:custGeom>
              <a:avLst/>
              <a:gdLst/>
              <a:ahLst/>
              <a:cxnLst/>
              <a:rect l="l" t="t" r="r" b="b"/>
              <a:pathLst>
                <a:path h="3057525">
                  <a:moveTo>
                    <a:pt x="0" y="0"/>
                  </a:moveTo>
                  <a:lnTo>
                    <a:pt x="0" y="3057525"/>
                  </a:lnTo>
                </a:path>
              </a:pathLst>
            </a:custGeom>
            <a:ln w="6350">
              <a:solidFill>
                <a:srgbClr val="1E2C3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48472" y="3354324"/>
              <a:ext cx="0" cy="3057525"/>
            </a:xfrm>
            <a:custGeom>
              <a:avLst/>
              <a:gdLst/>
              <a:ahLst/>
              <a:cxnLst/>
              <a:rect l="l" t="t" r="r" b="b"/>
              <a:pathLst>
                <a:path h="3057525">
                  <a:moveTo>
                    <a:pt x="0" y="0"/>
                  </a:moveTo>
                  <a:lnTo>
                    <a:pt x="0" y="3057525"/>
                  </a:lnTo>
                </a:path>
              </a:pathLst>
            </a:custGeom>
            <a:ln w="6350">
              <a:solidFill>
                <a:srgbClr val="1E2C3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39383" y="3354324"/>
              <a:ext cx="0" cy="3057525"/>
            </a:xfrm>
            <a:custGeom>
              <a:avLst/>
              <a:gdLst/>
              <a:ahLst/>
              <a:cxnLst/>
              <a:rect l="l" t="t" r="r" b="b"/>
              <a:pathLst>
                <a:path h="3057525">
                  <a:moveTo>
                    <a:pt x="0" y="0"/>
                  </a:moveTo>
                  <a:lnTo>
                    <a:pt x="0" y="3057525"/>
                  </a:lnTo>
                </a:path>
              </a:pathLst>
            </a:custGeom>
            <a:ln w="6350">
              <a:solidFill>
                <a:srgbClr val="1E2C3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19627" y="1595628"/>
              <a:ext cx="3333115" cy="1542415"/>
            </a:xfrm>
            <a:custGeom>
              <a:avLst/>
              <a:gdLst/>
              <a:ahLst/>
              <a:cxnLst/>
              <a:rect l="l" t="t" r="r" b="b"/>
              <a:pathLst>
                <a:path w="3333115" h="1542414">
                  <a:moveTo>
                    <a:pt x="2561844" y="0"/>
                  </a:moveTo>
                  <a:lnTo>
                    <a:pt x="0" y="0"/>
                  </a:lnTo>
                  <a:lnTo>
                    <a:pt x="771144" y="771144"/>
                  </a:lnTo>
                  <a:lnTo>
                    <a:pt x="0" y="1542288"/>
                  </a:lnTo>
                  <a:lnTo>
                    <a:pt x="2561844" y="1542288"/>
                  </a:lnTo>
                  <a:lnTo>
                    <a:pt x="3332988" y="771144"/>
                  </a:lnTo>
                  <a:lnTo>
                    <a:pt x="2561844" y="0"/>
                  </a:lnTo>
                  <a:close/>
                </a:path>
              </a:pathLst>
            </a:custGeom>
            <a:solidFill>
              <a:srgbClr val="0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19627" y="1595628"/>
              <a:ext cx="3333115" cy="1542415"/>
            </a:xfrm>
            <a:custGeom>
              <a:avLst/>
              <a:gdLst/>
              <a:ahLst/>
              <a:cxnLst/>
              <a:rect l="l" t="t" r="r" b="b"/>
              <a:pathLst>
                <a:path w="3333115" h="1542414">
                  <a:moveTo>
                    <a:pt x="0" y="0"/>
                  </a:moveTo>
                  <a:lnTo>
                    <a:pt x="2561844" y="0"/>
                  </a:lnTo>
                  <a:lnTo>
                    <a:pt x="3332988" y="771144"/>
                  </a:lnTo>
                  <a:lnTo>
                    <a:pt x="2561844" y="1542288"/>
                  </a:lnTo>
                  <a:lnTo>
                    <a:pt x="0" y="1542288"/>
                  </a:lnTo>
                  <a:lnTo>
                    <a:pt x="771144" y="77114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39383" y="1595628"/>
              <a:ext cx="3333115" cy="1542415"/>
            </a:xfrm>
            <a:custGeom>
              <a:avLst/>
              <a:gdLst/>
              <a:ahLst/>
              <a:cxnLst/>
              <a:rect l="l" t="t" r="r" b="b"/>
              <a:pathLst>
                <a:path w="3333115" h="1542414">
                  <a:moveTo>
                    <a:pt x="2561844" y="0"/>
                  </a:moveTo>
                  <a:lnTo>
                    <a:pt x="0" y="0"/>
                  </a:lnTo>
                  <a:lnTo>
                    <a:pt x="771144" y="771144"/>
                  </a:lnTo>
                  <a:lnTo>
                    <a:pt x="0" y="1542288"/>
                  </a:lnTo>
                  <a:lnTo>
                    <a:pt x="2561844" y="1542288"/>
                  </a:lnTo>
                  <a:lnTo>
                    <a:pt x="3332988" y="771144"/>
                  </a:lnTo>
                  <a:lnTo>
                    <a:pt x="2561844" y="0"/>
                  </a:lnTo>
                  <a:close/>
                </a:path>
              </a:pathLst>
            </a:custGeom>
            <a:solidFill>
              <a:srgbClr val="85BB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39383" y="1595628"/>
              <a:ext cx="3333115" cy="1542415"/>
            </a:xfrm>
            <a:custGeom>
              <a:avLst/>
              <a:gdLst/>
              <a:ahLst/>
              <a:cxnLst/>
              <a:rect l="l" t="t" r="r" b="b"/>
              <a:pathLst>
                <a:path w="3333115" h="1542414">
                  <a:moveTo>
                    <a:pt x="0" y="0"/>
                  </a:moveTo>
                  <a:lnTo>
                    <a:pt x="2561844" y="0"/>
                  </a:lnTo>
                  <a:lnTo>
                    <a:pt x="3332988" y="771144"/>
                  </a:lnTo>
                  <a:lnTo>
                    <a:pt x="2561844" y="1542288"/>
                  </a:lnTo>
                  <a:lnTo>
                    <a:pt x="0" y="1542288"/>
                  </a:lnTo>
                  <a:lnTo>
                    <a:pt x="771144" y="77114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9872" y="1595628"/>
              <a:ext cx="3335020" cy="1542415"/>
            </a:xfrm>
            <a:custGeom>
              <a:avLst/>
              <a:gdLst/>
              <a:ahLst/>
              <a:cxnLst/>
              <a:rect l="l" t="t" r="r" b="b"/>
              <a:pathLst>
                <a:path w="3335020" h="1542414">
                  <a:moveTo>
                    <a:pt x="2563368" y="0"/>
                  </a:moveTo>
                  <a:lnTo>
                    <a:pt x="0" y="0"/>
                  </a:lnTo>
                  <a:lnTo>
                    <a:pt x="0" y="1542288"/>
                  </a:lnTo>
                  <a:lnTo>
                    <a:pt x="2563368" y="1542288"/>
                  </a:lnTo>
                  <a:lnTo>
                    <a:pt x="3334512" y="771144"/>
                  </a:lnTo>
                  <a:lnTo>
                    <a:pt x="2563368" y="0"/>
                  </a:lnTo>
                  <a:close/>
                </a:path>
              </a:pathLst>
            </a:custGeom>
            <a:solidFill>
              <a:srgbClr val="F7B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9872" y="1595628"/>
              <a:ext cx="3335020" cy="1542415"/>
            </a:xfrm>
            <a:custGeom>
              <a:avLst/>
              <a:gdLst/>
              <a:ahLst/>
              <a:cxnLst/>
              <a:rect l="l" t="t" r="r" b="b"/>
              <a:pathLst>
                <a:path w="3335020" h="1542414">
                  <a:moveTo>
                    <a:pt x="0" y="0"/>
                  </a:moveTo>
                  <a:lnTo>
                    <a:pt x="2563368" y="0"/>
                  </a:lnTo>
                  <a:lnTo>
                    <a:pt x="3334512" y="771144"/>
                  </a:lnTo>
                  <a:lnTo>
                    <a:pt x="2563368" y="1542288"/>
                  </a:lnTo>
                  <a:lnTo>
                    <a:pt x="0" y="154228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57615" y="1595628"/>
              <a:ext cx="3335020" cy="1542415"/>
            </a:xfrm>
            <a:custGeom>
              <a:avLst/>
              <a:gdLst/>
              <a:ahLst/>
              <a:cxnLst/>
              <a:rect l="l" t="t" r="r" b="b"/>
              <a:pathLst>
                <a:path w="3335020" h="1542414">
                  <a:moveTo>
                    <a:pt x="2563368" y="0"/>
                  </a:moveTo>
                  <a:lnTo>
                    <a:pt x="0" y="0"/>
                  </a:lnTo>
                  <a:lnTo>
                    <a:pt x="771144" y="771144"/>
                  </a:lnTo>
                  <a:lnTo>
                    <a:pt x="0" y="1542288"/>
                  </a:lnTo>
                  <a:lnTo>
                    <a:pt x="2563368" y="1542288"/>
                  </a:lnTo>
                  <a:lnTo>
                    <a:pt x="3334512" y="771144"/>
                  </a:lnTo>
                  <a:lnTo>
                    <a:pt x="2563368" y="0"/>
                  </a:lnTo>
                  <a:close/>
                </a:path>
              </a:pathLst>
            </a:custGeom>
            <a:solidFill>
              <a:srgbClr val="28A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57615" y="1595628"/>
              <a:ext cx="3335020" cy="1542415"/>
            </a:xfrm>
            <a:custGeom>
              <a:avLst/>
              <a:gdLst/>
              <a:ahLst/>
              <a:cxnLst/>
              <a:rect l="l" t="t" r="r" b="b"/>
              <a:pathLst>
                <a:path w="3335020" h="1542414">
                  <a:moveTo>
                    <a:pt x="0" y="0"/>
                  </a:moveTo>
                  <a:lnTo>
                    <a:pt x="2563368" y="0"/>
                  </a:lnTo>
                  <a:lnTo>
                    <a:pt x="3334512" y="771144"/>
                  </a:lnTo>
                  <a:lnTo>
                    <a:pt x="2563368" y="1542288"/>
                  </a:lnTo>
                  <a:lnTo>
                    <a:pt x="0" y="1542288"/>
                  </a:lnTo>
                  <a:lnTo>
                    <a:pt x="771144" y="77114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19497" y="2395376"/>
            <a:ext cx="2486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6615" marR="5080" indent="-84455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boria-Medium"/>
                <a:cs typeface="Arboria-Medium"/>
              </a:rPr>
              <a:t>Discovery</a:t>
            </a:r>
            <a:r>
              <a:rPr sz="1800" spc="-30" dirty="0">
                <a:solidFill>
                  <a:srgbClr val="FFFFFF"/>
                </a:solidFill>
                <a:latin typeface="Arboria-Medium"/>
                <a:cs typeface="Arboria-Medium"/>
              </a:rPr>
              <a:t> </a:t>
            </a:r>
            <a:r>
              <a:rPr sz="1800" dirty="0">
                <a:solidFill>
                  <a:srgbClr val="FFFFFF"/>
                </a:solidFill>
                <a:latin typeface="Arboria-Medium"/>
                <a:cs typeface="Arboria-Medium"/>
              </a:rPr>
              <a:t>and</a:t>
            </a:r>
            <a:r>
              <a:rPr sz="1800" spc="-55" dirty="0">
                <a:solidFill>
                  <a:srgbClr val="FFFFFF"/>
                </a:solidFill>
                <a:latin typeface="Arboria-Medium"/>
                <a:cs typeface="Arboria-Medium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boria-Medium"/>
                <a:cs typeface="Arboria-Medium"/>
              </a:rPr>
              <a:t>Problem Solving</a:t>
            </a:r>
            <a:endParaRPr sz="1800">
              <a:latin typeface="Arboria-Medium"/>
              <a:cs typeface="Arboria-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02499" y="2405663"/>
            <a:ext cx="2261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boria-Medium"/>
                <a:cs typeface="Arboria-Medium"/>
              </a:rPr>
              <a:t>Project</a:t>
            </a:r>
            <a:r>
              <a:rPr sz="1800" spc="-45" dirty="0">
                <a:solidFill>
                  <a:srgbClr val="FFFFFF"/>
                </a:solidFill>
                <a:latin typeface="Arboria-Medium"/>
                <a:cs typeface="Arboria-Medium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boria-Medium"/>
                <a:cs typeface="Arboria-Medium"/>
              </a:rPr>
              <a:t>Development</a:t>
            </a:r>
            <a:endParaRPr sz="1800">
              <a:latin typeface="Arboria-Medium"/>
              <a:cs typeface="Arboria-Medi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14838" y="2412978"/>
            <a:ext cx="218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boria-Medium"/>
                <a:cs typeface="Arboria-Medium"/>
              </a:rPr>
              <a:t>Securing</a:t>
            </a:r>
            <a:r>
              <a:rPr sz="1800" spc="-55" dirty="0">
                <a:solidFill>
                  <a:srgbClr val="FFFFFF"/>
                </a:solidFill>
                <a:latin typeface="Arboria-Medium"/>
                <a:cs typeface="Arboria-Medium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boria-Medium"/>
                <a:cs typeface="Arboria-Medium"/>
              </a:rPr>
              <a:t>Investment</a:t>
            </a:r>
            <a:endParaRPr sz="1800">
              <a:latin typeface="Arboria-Medium"/>
              <a:cs typeface="Arboria-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07289" y="2412978"/>
            <a:ext cx="1692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boria-Medium"/>
                <a:cs typeface="Arboria-Medium"/>
              </a:rPr>
              <a:t>Implementation</a:t>
            </a:r>
            <a:endParaRPr sz="1800">
              <a:latin typeface="Arboria-Medium"/>
              <a:cs typeface="Arboria-Medium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3522" y="363981"/>
            <a:ext cx="10409555" cy="6049010"/>
            <a:chOff x="493522" y="363981"/>
            <a:chExt cx="10409555" cy="6049010"/>
          </a:xfrm>
        </p:grpSpPr>
        <p:sp>
          <p:nvSpPr>
            <p:cNvPr id="20" name="object 20"/>
            <p:cNvSpPr/>
            <p:nvPr/>
          </p:nvSpPr>
          <p:spPr>
            <a:xfrm>
              <a:off x="1799691" y="1763839"/>
              <a:ext cx="245110" cy="340360"/>
            </a:xfrm>
            <a:custGeom>
              <a:avLst/>
              <a:gdLst/>
              <a:ahLst/>
              <a:cxnLst/>
              <a:rect l="l" t="t" r="r" b="b"/>
              <a:pathLst>
                <a:path w="245110" h="340360">
                  <a:moveTo>
                    <a:pt x="150672" y="314159"/>
                  </a:moveTo>
                  <a:lnTo>
                    <a:pt x="94170" y="314159"/>
                  </a:lnTo>
                  <a:lnTo>
                    <a:pt x="97015" y="324434"/>
                  </a:lnTo>
                  <a:lnTo>
                    <a:pt x="103200" y="332714"/>
                  </a:lnTo>
                  <a:lnTo>
                    <a:pt x="111937" y="338226"/>
                  </a:lnTo>
                  <a:lnTo>
                    <a:pt x="122415" y="340258"/>
                  </a:lnTo>
                  <a:lnTo>
                    <a:pt x="132905" y="338239"/>
                  </a:lnTo>
                  <a:lnTo>
                    <a:pt x="141643" y="332727"/>
                  </a:lnTo>
                  <a:lnTo>
                    <a:pt x="147840" y="324446"/>
                  </a:lnTo>
                  <a:lnTo>
                    <a:pt x="150672" y="314159"/>
                  </a:lnTo>
                  <a:close/>
                </a:path>
                <a:path w="245110" h="340360">
                  <a:moveTo>
                    <a:pt x="178917" y="278561"/>
                  </a:moveTo>
                  <a:lnTo>
                    <a:pt x="174701" y="274345"/>
                  </a:lnTo>
                  <a:lnTo>
                    <a:pt x="70142" y="274345"/>
                  </a:lnTo>
                  <a:lnTo>
                    <a:pt x="65925" y="278561"/>
                  </a:lnTo>
                  <a:lnTo>
                    <a:pt x="65925" y="288963"/>
                  </a:lnTo>
                  <a:lnTo>
                    <a:pt x="70142" y="293179"/>
                  </a:lnTo>
                  <a:lnTo>
                    <a:pt x="174701" y="293179"/>
                  </a:lnTo>
                  <a:lnTo>
                    <a:pt x="178917" y="288963"/>
                  </a:lnTo>
                  <a:lnTo>
                    <a:pt x="178917" y="283768"/>
                  </a:lnTo>
                  <a:lnTo>
                    <a:pt x="178917" y="278561"/>
                  </a:lnTo>
                  <a:close/>
                </a:path>
                <a:path w="245110" h="340360">
                  <a:moveTo>
                    <a:pt x="244830" y="122389"/>
                  </a:moveTo>
                  <a:lnTo>
                    <a:pt x="235216" y="74752"/>
                  </a:lnTo>
                  <a:lnTo>
                    <a:pt x="225996" y="61087"/>
                  </a:lnTo>
                  <a:lnTo>
                    <a:pt x="225996" y="122389"/>
                  </a:lnTo>
                  <a:lnTo>
                    <a:pt x="225983" y="126606"/>
                  </a:lnTo>
                  <a:lnTo>
                    <a:pt x="215341" y="169964"/>
                  </a:lnTo>
                  <a:lnTo>
                    <a:pt x="201168" y="191084"/>
                  </a:lnTo>
                  <a:lnTo>
                    <a:pt x="192913" y="201828"/>
                  </a:lnTo>
                  <a:lnTo>
                    <a:pt x="185318" y="213017"/>
                  </a:lnTo>
                  <a:lnTo>
                    <a:pt x="178396" y="224650"/>
                  </a:lnTo>
                  <a:lnTo>
                    <a:pt x="172173" y="236689"/>
                  </a:lnTo>
                  <a:lnTo>
                    <a:pt x="72669" y="236689"/>
                  </a:lnTo>
                  <a:lnTo>
                    <a:pt x="52095" y="201968"/>
                  </a:lnTo>
                  <a:lnTo>
                    <a:pt x="38455" y="184658"/>
                  </a:lnTo>
                  <a:lnTo>
                    <a:pt x="33680" y="177571"/>
                  </a:lnTo>
                  <a:lnTo>
                    <a:pt x="19519" y="135496"/>
                  </a:lnTo>
                  <a:lnTo>
                    <a:pt x="18859" y="126606"/>
                  </a:lnTo>
                  <a:lnTo>
                    <a:pt x="18923" y="122389"/>
                  </a:lnTo>
                  <a:lnTo>
                    <a:pt x="27355" y="82842"/>
                  </a:lnTo>
                  <a:lnTo>
                    <a:pt x="49631" y="50317"/>
                  </a:lnTo>
                  <a:lnTo>
                    <a:pt x="82410" y="28409"/>
                  </a:lnTo>
                  <a:lnTo>
                    <a:pt x="122415" y="20332"/>
                  </a:lnTo>
                  <a:lnTo>
                    <a:pt x="162356" y="28346"/>
                  </a:lnTo>
                  <a:lnTo>
                    <a:pt x="195110" y="50177"/>
                  </a:lnTo>
                  <a:lnTo>
                    <a:pt x="217398" y="82600"/>
                  </a:lnTo>
                  <a:lnTo>
                    <a:pt x="225996" y="122389"/>
                  </a:lnTo>
                  <a:lnTo>
                    <a:pt x="225996" y="61087"/>
                  </a:lnTo>
                  <a:lnTo>
                    <a:pt x="208978" y="35839"/>
                  </a:lnTo>
                  <a:lnTo>
                    <a:pt x="185966" y="20332"/>
                  </a:lnTo>
                  <a:lnTo>
                    <a:pt x="170065" y="9613"/>
                  </a:lnTo>
                  <a:lnTo>
                    <a:pt x="122415" y="0"/>
                  </a:lnTo>
                  <a:lnTo>
                    <a:pt x="74764" y="9613"/>
                  </a:lnTo>
                  <a:lnTo>
                    <a:pt x="35864" y="35839"/>
                  </a:lnTo>
                  <a:lnTo>
                    <a:pt x="9626" y="74752"/>
                  </a:lnTo>
                  <a:lnTo>
                    <a:pt x="0" y="122389"/>
                  </a:lnTo>
                  <a:lnTo>
                    <a:pt x="0" y="126606"/>
                  </a:lnTo>
                  <a:lnTo>
                    <a:pt x="8521" y="168973"/>
                  </a:lnTo>
                  <a:lnTo>
                    <a:pt x="29781" y="203809"/>
                  </a:lnTo>
                  <a:lnTo>
                    <a:pt x="37947" y="214795"/>
                  </a:lnTo>
                  <a:lnTo>
                    <a:pt x="45453" y="226225"/>
                  </a:lnTo>
                  <a:lnTo>
                    <a:pt x="52273" y="238074"/>
                  </a:lnTo>
                  <a:lnTo>
                    <a:pt x="59956" y="253517"/>
                  </a:lnTo>
                  <a:lnTo>
                    <a:pt x="63207" y="255511"/>
                  </a:lnTo>
                  <a:lnTo>
                    <a:pt x="181597" y="255511"/>
                  </a:lnTo>
                  <a:lnTo>
                    <a:pt x="184848" y="253517"/>
                  </a:lnTo>
                  <a:lnTo>
                    <a:pt x="186410" y="250329"/>
                  </a:lnTo>
                  <a:lnTo>
                    <a:pt x="192544" y="238086"/>
                  </a:lnTo>
                  <a:lnTo>
                    <a:pt x="193357" y="236689"/>
                  </a:lnTo>
                  <a:lnTo>
                    <a:pt x="199377" y="226237"/>
                  </a:lnTo>
                  <a:lnTo>
                    <a:pt x="206883" y="214795"/>
                  </a:lnTo>
                  <a:lnTo>
                    <a:pt x="215061" y="203809"/>
                  </a:lnTo>
                  <a:lnTo>
                    <a:pt x="221526" y="195834"/>
                  </a:lnTo>
                  <a:lnTo>
                    <a:pt x="227241" y="187337"/>
                  </a:lnTo>
                  <a:lnTo>
                    <a:pt x="242354" y="148145"/>
                  </a:lnTo>
                  <a:lnTo>
                    <a:pt x="244830" y="126606"/>
                  </a:lnTo>
                  <a:lnTo>
                    <a:pt x="244830" y="122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1363" y="1821665"/>
              <a:ext cx="101509" cy="14127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1507" y="2087178"/>
              <a:ext cx="145784" cy="1457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000" y="2085257"/>
              <a:ext cx="145767" cy="1457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73707" y="2244305"/>
              <a:ext cx="697230" cy="198755"/>
            </a:xfrm>
            <a:custGeom>
              <a:avLst/>
              <a:gdLst/>
              <a:ahLst/>
              <a:cxnLst/>
              <a:rect l="l" t="t" r="r" b="b"/>
              <a:pathLst>
                <a:path w="697230" h="198755">
                  <a:moveTo>
                    <a:pt x="286156" y="48628"/>
                  </a:moveTo>
                  <a:lnTo>
                    <a:pt x="249491" y="25171"/>
                  </a:lnTo>
                  <a:lnTo>
                    <a:pt x="211645" y="11188"/>
                  </a:lnTo>
                  <a:lnTo>
                    <a:pt x="166128" y="2565"/>
                  </a:lnTo>
                  <a:lnTo>
                    <a:pt x="150660" y="1955"/>
                  </a:lnTo>
                  <a:lnTo>
                    <a:pt x="135242" y="2730"/>
                  </a:lnTo>
                  <a:lnTo>
                    <a:pt x="89814" y="11150"/>
                  </a:lnTo>
                  <a:lnTo>
                    <a:pt x="52209" y="25666"/>
                  </a:lnTo>
                  <a:lnTo>
                    <a:pt x="17653" y="46405"/>
                  </a:lnTo>
                  <a:lnTo>
                    <a:pt x="0" y="81991"/>
                  </a:lnTo>
                  <a:lnTo>
                    <a:pt x="0" y="142252"/>
                  </a:lnTo>
                  <a:lnTo>
                    <a:pt x="18834" y="142252"/>
                  </a:lnTo>
                  <a:lnTo>
                    <a:pt x="18834" y="81991"/>
                  </a:lnTo>
                  <a:lnTo>
                    <a:pt x="19011" y="73926"/>
                  </a:lnTo>
                  <a:lnTo>
                    <a:pt x="60617" y="42532"/>
                  </a:lnTo>
                  <a:lnTo>
                    <a:pt x="108585" y="25755"/>
                  </a:lnTo>
                  <a:lnTo>
                    <a:pt x="150660" y="20789"/>
                  </a:lnTo>
                  <a:lnTo>
                    <a:pt x="164782" y="21361"/>
                  </a:lnTo>
                  <a:lnTo>
                    <a:pt x="206336" y="29260"/>
                  </a:lnTo>
                  <a:lnTo>
                    <a:pt x="250596" y="47244"/>
                  </a:lnTo>
                  <a:lnTo>
                    <a:pt x="264198" y="55626"/>
                  </a:lnTo>
                  <a:lnTo>
                    <a:pt x="270256" y="53352"/>
                  </a:lnTo>
                  <a:lnTo>
                    <a:pt x="276326" y="51282"/>
                  </a:lnTo>
                  <a:lnTo>
                    <a:pt x="286156" y="48628"/>
                  </a:lnTo>
                  <a:close/>
                </a:path>
                <a:path w="697230" h="198755">
                  <a:moveTo>
                    <a:pt x="499071" y="138480"/>
                  </a:moveTo>
                  <a:lnTo>
                    <a:pt x="481482" y="102946"/>
                  </a:lnTo>
                  <a:lnTo>
                    <a:pt x="447217" y="81635"/>
                  </a:lnTo>
                  <a:lnTo>
                    <a:pt x="409371" y="67652"/>
                  </a:lnTo>
                  <a:lnTo>
                    <a:pt x="363867" y="59055"/>
                  </a:lnTo>
                  <a:lnTo>
                    <a:pt x="348399" y="58458"/>
                  </a:lnTo>
                  <a:lnTo>
                    <a:pt x="332981" y="59220"/>
                  </a:lnTo>
                  <a:lnTo>
                    <a:pt x="287553" y="67640"/>
                  </a:lnTo>
                  <a:lnTo>
                    <a:pt x="249961" y="82156"/>
                  </a:lnTo>
                  <a:lnTo>
                    <a:pt x="215392" y="102895"/>
                  </a:lnTo>
                  <a:lnTo>
                    <a:pt x="197739" y="138480"/>
                  </a:lnTo>
                  <a:lnTo>
                    <a:pt x="197739" y="198742"/>
                  </a:lnTo>
                  <a:lnTo>
                    <a:pt x="216573" y="198742"/>
                  </a:lnTo>
                  <a:lnTo>
                    <a:pt x="216573" y="138480"/>
                  </a:lnTo>
                  <a:lnTo>
                    <a:pt x="216750" y="130429"/>
                  </a:lnTo>
                  <a:lnTo>
                    <a:pt x="258368" y="99021"/>
                  </a:lnTo>
                  <a:lnTo>
                    <a:pt x="306336" y="82245"/>
                  </a:lnTo>
                  <a:lnTo>
                    <a:pt x="348399" y="77279"/>
                  </a:lnTo>
                  <a:lnTo>
                    <a:pt x="362534" y="77851"/>
                  </a:lnTo>
                  <a:lnTo>
                    <a:pt x="404088" y="85763"/>
                  </a:lnTo>
                  <a:lnTo>
                    <a:pt x="454520" y="107175"/>
                  </a:lnTo>
                  <a:lnTo>
                    <a:pt x="480237" y="138480"/>
                  </a:lnTo>
                  <a:lnTo>
                    <a:pt x="480237" y="198742"/>
                  </a:lnTo>
                  <a:lnTo>
                    <a:pt x="499071" y="198742"/>
                  </a:lnTo>
                  <a:lnTo>
                    <a:pt x="499071" y="138480"/>
                  </a:lnTo>
                  <a:close/>
                </a:path>
                <a:path w="697230" h="198755">
                  <a:moveTo>
                    <a:pt x="696810" y="80124"/>
                  </a:moveTo>
                  <a:lnTo>
                    <a:pt x="679234" y="44513"/>
                  </a:lnTo>
                  <a:lnTo>
                    <a:pt x="644969" y="23215"/>
                  </a:lnTo>
                  <a:lnTo>
                    <a:pt x="607123" y="9232"/>
                  </a:lnTo>
                  <a:lnTo>
                    <a:pt x="561619" y="609"/>
                  </a:lnTo>
                  <a:lnTo>
                    <a:pt x="546150" y="0"/>
                  </a:lnTo>
                  <a:lnTo>
                    <a:pt x="530733" y="762"/>
                  </a:lnTo>
                  <a:lnTo>
                    <a:pt x="485305" y="9194"/>
                  </a:lnTo>
                  <a:lnTo>
                    <a:pt x="447713" y="23723"/>
                  </a:lnTo>
                  <a:lnTo>
                    <a:pt x="413143" y="44437"/>
                  </a:lnTo>
                  <a:lnTo>
                    <a:pt x="409079" y="48120"/>
                  </a:lnTo>
                  <a:lnTo>
                    <a:pt x="420509" y="51244"/>
                  </a:lnTo>
                  <a:lnTo>
                    <a:pt x="431368" y="54952"/>
                  </a:lnTo>
                  <a:lnTo>
                    <a:pt x="474878" y="32600"/>
                  </a:lnTo>
                  <a:lnTo>
                    <a:pt x="517982" y="21285"/>
                  </a:lnTo>
                  <a:lnTo>
                    <a:pt x="546150" y="18910"/>
                  </a:lnTo>
                  <a:lnTo>
                    <a:pt x="560273" y="19469"/>
                  </a:lnTo>
                  <a:lnTo>
                    <a:pt x="601827" y="27381"/>
                  </a:lnTo>
                  <a:lnTo>
                    <a:pt x="652272" y="48806"/>
                  </a:lnTo>
                  <a:lnTo>
                    <a:pt x="677976" y="80124"/>
                  </a:lnTo>
                  <a:lnTo>
                    <a:pt x="677976" y="140385"/>
                  </a:lnTo>
                  <a:lnTo>
                    <a:pt x="696810" y="140385"/>
                  </a:lnTo>
                  <a:lnTo>
                    <a:pt x="696810" y="801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9254" y="2143670"/>
              <a:ext cx="145784" cy="1457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1268" y="2199559"/>
              <a:ext cx="150663" cy="15064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7967" y="2135158"/>
              <a:ext cx="150663" cy="15064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7827" y="1775586"/>
              <a:ext cx="150663" cy="15064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565637" y="1846363"/>
              <a:ext cx="594360" cy="603250"/>
            </a:xfrm>
            <a:custGeom>
              <a:avLst/>
              <a:gdLst/>
              <a:ahLst/>
              <a:cxnLst/>
              <a:rect l="l" t="t" r="r" b="b"/>
              <a:pathLst>
                <a:path w="594360" h="603250">
                  <a:moveTo>
                    <a:pt x="122897" y="51752"/>
                  </a:moveTo>
                  <a:lnTo>
                    <a:pt x="121920" y="49364"/>
                  </a:lnTo>
                  <a:lnTo>
                    <a:pt x="118427" y="45808"/>
                  </a:lnTo>
                  <a:lnTo>
                    <a:pt x="116065" y="44792"/>
                  </a:lnTo>
                  <a:lnTo>
                    <a:pt x="11506" y="43649"/>
                  </a:lnTo>
                  <a:lnTo>
                    <a:pt x="7251" y="47840"/>
                  </a:lnTo>
                  <a:lnTo>
                    <a:pt x="7200" y="58242"/>
                  </a:lnTo>
                  <a:lnTo>
                    <a:pt x="11391" y="62484"/>
                  </a:lnTo>
                  <a:lnTo>
                    <a:pt x="87871" y="63309"/>
                  </a:lnTo>
                  <a:lnTo>
                    <a:pt x="87807" y="63461"/>
                  </a:lnTo>
                  <a:lnTo>
                    <a:pt x="55435" y="99212"/>
                  </a:lnTo>
                  <a:lnTo>
                    <a:pt x="30162" y="139420"/>
                  </a:lnTo>
                  <a:lnTo>
                    <a:pt x="12280" y="183070"/>
                  </a:lnTo>
                  <a:lnTo>
                    <a:pt x="2120" y="229133"/>
                  </a:lnTo>
                  <a:lnTo>
                    <a:pt x="0" y="276580"/>
                  </a:lnTo>
                  <a:lnTo>
                    <a:pt x="6261" y="324396"/>
                  </a:lnTo>
                  <a:lnTo>
                    <a:pt x="6845" y="327012"/>
                  </a:lnTo>
                  <a:lnTo>
                    <a:pt x="7467" y="329615"/>
                  </a:lnTo>
                  <a:lnTo>
                    <a:pt x="9207" y="336372"/>
                  </a:lnTo>
                  <a:lnTo>
                    <a:pt x="12966" y="339280"/>
                  </a:lnTo>
                  <a:lnTo>
                    <a:pt x="18046" y="339280"/>
                  </a:lnTo>
                  <a:lnTo>
                    <a:pt x="18834" y="339178"/>
                  </a:lnTo>
                  <a:lnTo>
                    <a:pt x="24638" y="337680"/>
                  </a:lnTo>
                  <a:lnTo>
                    <a:pt x="27673" y="332549"/>
                  </a:lnTo>
                  <a:lnTo>
                    <a:pt x="25742" y="325107"/>
                  </a:lnTo>
                  <a:lnTo>
                    <a:pt x="25158" y="322681"/>
                  </a:lnTo>
                  <a:lnTo>
                    <a:pt x="24612" y="320255"/>
                  </a:lnTo>
                  <a:lnTo>
                    <a:pt x="18770" y="275031"/>
                  </a:lnTo>
                  <a:lnTo>
                    <a:pt x="20967" y="230187"/>
                  </a:lnTo>
                  <a:lnTo>
                    <a:pt x="30873" y="186728"/>
                  </a:lnTo>
                  <a:lnTo>
                    <a:pt x="48171" y="145643"/>
                  </a:lnTo>
                  <a:lnTo>
                    <a:pt x="72542" y="107924"/>
                  </a:lnTo>
                  <a:lnTo>
                    <a:pt x="103644" y="74587"/>
                  </a:lnTo>
                  <a:lnTo>
                    <a:pt x="103822" y="74587"/>
                  </a:lnTo>
                  <a:lnTo>
                    <a:pt x="103035" y="145643"/>
                  </a:lnTo>
                  <a:lnTo>
                    <a:pt x="103085" y="156387"/>
                  </a:lnTo>
                  <a:lnTo>
                    <a:pt x="107086" y="160477"/>
                  </a:lnTo>
                  <a:lnTo>
                    <a:pt x="112280" y="160540"/>
                  </a:lnTo>
                  <a:lnTo>
                    <a:pt x="117551" y="160540"/>
                  </a:lnTo>
                  <a:lnTo>
                    <a:pt x="121754" y="156387"/>
                  </a:lnTo>
                  <a:lnTo>
                    <a:pt x="122643" y="74523"/>
                  </a:lnTo>
                  <a:lnTo>
                    <a:pt x="122897" y="51752"/>
                  </a:lnTo>
                  <a:close/>
                </a:path>
                <a:path w="594360" h="603250">
                  <a:moveTo>
                    <a:pt x="467563" y="450342"/>
                  </a:moveTo>
                  <a:lnTo>
                    <a:pt x="463905" y="446633"/>
                  </a:lnTo>
                  <a:lnTo>
                    <a:pt x="460273" y="442925"/>
                  </a:lnTo>
                  <a:lnTo>
                    <a:pt x="454317" y="442849"/>
                  </a:lnTo>
                  <a:lnTo>
                    <a:pt x="408914" y="479323"/>
                  </a:lnTo>
                  <a:lnTo>
                    <a:pt x="368973" y="499846"/>
                  </a:lnTo>
                  <a:lnTo>
                    <a:pt x="326377" y="513003"/>
                  </a:lnTo>
                  <a:lnTo>
                    <a:pt x="282130" y="518566"/>
                  </a:lnTo>
                  <a:lnTo>
                    <a:pt x="237286" y="516318"/>
                  </a:lnTo>
                  <a:lnTo>
                    <a:pt x="192862" y="506044"/>
                  </a:lnTo>
                  <a:lnTo>
                    <a:pt x="192735" y="505929"/>
                  </a:lnTo>
                  <a:lnTo>
                    <a:pt x="263944" y="465874"/>
                  </a:lnTo>
                  <a:lnTo>
                    <a:pt x="265557" y="460133"/>
                  </a:lnTo>
                  <a:lnTo>
                    <a:pt x="260451" y="451078"/>
                  </a:lnTo>
                  <a:lnTo>
                    <a:pt x="254711" y="449465"/>
                  </a:lnTo>
                  <a:lnTo>
                    <a:pt x="161150" y="502107"/>
                  </a:lnTo>
                  <a:lnTo>
                    <a:pt x="159524" y="507847"/>
                  </a:lnTo>
                  <a:lnTo>
                    <a:pt x="212090" y="601243"/>
                  </a:lnTo>
                  <a:lnTo>
                    <a:pt x="217830" y="602843"/>
                  </a:lnTo>
                  <a:lnTo>
                    <a:pt x="226898" y="597750"/>
                  </a:lnTo>
                  <a:lnTo>
                    <a:pt x="228511" y="592010"/>
                  </a:lnTo>
                  <a:lnTo>
                    <a:pt x="191058" y="525386"/>
                  </a:lnTo>
                  <a:lnTo>
                    <a:pt x="211035" y="530745"/>
                  </a:lnTo>
                  <a:lnTo>
                    <a:pt x="231165" y="534593"/>
                  </a:lnTo>
                  <a:lnTo>
                    <a:pt x="251523" y="536917"/>
                  </a:lnTo>
                  <a:lnTo>
                    <a:pt x="272021" y="537692"/>
                  </a:lnTo>
                  <a:lnTo>
                    <a:pt x="322999" y="532993"/>
                  </a:lnTo>
                  <a:lnTo>
                    <a:pt x="349846" y="525335"/>
                  </a:lnTo>
                  <a:lnTo>
                    <a:pt x="371805" y="519074"/>
                  </a:lnTo>
                  <a:lnTo>
                    <a:pt x="372808" y="518566"/>
                  </a:lnTo>
                  <a:lnTo>
                    <a:pt x="417207" y="496404"/>
                  </a:lnTo>
                  <a:lnTo>
                    <a:pt x="458000" y="465493"/>
                  </a:lnTo>
                  <a:lnTo>
                    <a:pt x="459968" y="463677"/>
                  </a:lnTo>
                  <a:lnTo>
                    <a:pt x="463816" y="459955"/>
                  </a:lnTo>
                  <a:lnTo>
                    <a:pt x="467525" y="456298"/>
                  </a:lnTo>
                  <a:lnTo>
                    <a:pt x="467563" y="450342"/>
                  </a:lnTo>
                  <a:close/>
                </a:path>
                <a:path w="594360" h="603250">
                  <a:moveTo>
                    <a:pt x="594067" y="148805"/>
                  </a:moveTo>
                  <a:lnTo>
                    <a:pt x="592594" y="143027"/>
                  </a:lnTo>
                  <a:lnTo>
                    <a:pt x="588124" y="140373"/>
                  </a:lnTo>
                  <a:lnTo>
                    <a:pt x="583641" y="137731"/>
                  </a:lnTo>
                  <a:lnTo>
                    <a:pt x="577862" y="139204"/>
                  </a:lnTo>
                  <a:lnTo>
                    <a:pt x="538899" y="204990"/>
                  </a:lnTo>
                  <a:lnTo>
                    <a:pt x="524014" y="158991"/>
                  </a:lnTo>
                  <a:lnTo>
                    <a:pt x="501827" y="116979"/>
                  </a:lnTo>
                  <a:lnTo>
                    <a:pt x="472960" y="79667"/>
                  </a:lnTo>
                  <a:lnTo>
                    <a:pt x="438137" y="47840"/>
                  </a:lnTo>
                  <a:lnTo>
                    <a:pt x="398094" y="22288"/>
                  </a:lnTo>
                  <a:lnTo>
                    <a:pt x="353568" y="3784"/>
                  </a:lnTo>
                  <a:lnTo>
                    <a:pt x="340868" y="0"/>
                  </a:lnTo>
                  <a:lnTo>
                    <a:pt x="335610" y="2806"/>
                  </a:lnTo>
                  <a:lnTo>
                    <a:pt x="332587" y="12763"/>
                  </a:lnTo>
                  <a:lnTo>
                    <a:pt x="335394" y="18021"/>
                  </a:lnTo>
                  <a:lnTo>
                    <a:pt x="347967" y="21767"/>
                  </a:lnTo>
                  <a:lnTo>
                    <a:pt x="390055" y="39319"/>
                  </a:lnTo>
                  <a:lnTo>
                    <a:pt x="427799" y="63639"/>
                  </a:lnTo>
                  <a:lnTo>
                    <a:pt x="460489" y="93954"/>
                  </a:lnTo>
                  <a:lnTo>
                    <a:pt x="487438" y="129476"/>
                  </a:lnTo>
                  <a:lnTo>
                    <a:pt x="507911" y="169430"/>
                  </a:lnTo>
                  <a:lnTo>
                    <a:pt x="521220" y="213156"/>
                  </a:lnTo>
                  <a:lnTo>
                    <a:pt x="450862" y="171678"/>
                  </a:lnTo>
                  <a:lnTo>
                    <a:pt x="445109" y="173240"/>
                  </a:lnTo>
                  <a:lnTo>
                    <a:pt x="440029" y="182168"/>
                  </a:lnTo>
                  <a:lnTo>
                    <a:pt x="441464" y="187769"/>
                  </a:lnTo>
                  <a:lnTo>
                    <a:pt x="531355" y="241109"/>
                  </a:lnTo>
                  <a:lnTo>
                    <a:pt x="533920" y="241477"/>
                  </a:lnTo>
                  <a:lnTo>
                    <a:pt x="538759" y="240245"/>
                  </a:lnTo>
                  <a:lnTo>
                    <a:pt x="540842" y="238696"/>
                  </a:lnTo>
                  <a:lnTo>
                    <a:pt x="594067" y="1488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120389" y="3355086"/>
              <a:ext cx="0" cy="3057525"/>
            </a:xfrm>
            <a:custGeom>
              <a:avLst/>
              <a:gdLst/>
              <a:ahLst/>
              <a:cxnLst/>
              <a:rect l="l" t="t" r="r" b="b"/>
              <a:pathLst>
                <a:path h="3057525">
                  <a:moveTo>
                    <a:pt x="0" y="0"/>
                  </a:moveTo>
                  <a:lnTo>
                    <a:pt x="0" y="3057525"/>
                  </a:lnTo>
                </a:path>
              </a:pathLst>
            </a:custGeom>
            <a:ln w="254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349233" y="3355086"/>
              <a:ext cx="0" cy="3057525"/>
            </a:xfrm>
            <a:custGeom>
              <a:avLst/>
              <a:gdLst/>
              <a:ahLst/>
              <a:cxnLst/>
              <a:rect l="l" t="t" r="r" b="b"/>
              <a:pathLst>
                <a:path h="3057525">
                  <a:moveTo>
                    <a:pt x="0" y="0"/>
                  </a:moveTo>
                  <a:lnTo>
                    <a:pt x="0" y="3057525"/>
                  </a:lnTo>
                </a:path>
              </a:pathLst>
            </a:custGeom>
            <a:ln w="254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40145" y="3355086"/>
              <a:ext cx="0" cy="3057525"/>
            </a:xfrm>
            <a:custGeom>
              <a:avLst/>
              <a:gdLst/>
              <a:ahLst/>
              <a:cxnLst/>
              <a:rect l="l" t="t" r="r" b="b"/>
              <a:pathLst>
                <a:path h="3057525">
                  <a:moveTo>
                    <a:pt x="0" y="0"/>
                  </a:moveTo>
                  <a:lnTo>
                    <a:pt x="0" y="3057525"/>
                  </a:lnTo>
                </a:path>
              </a:pathLst>
            </a:custGeom>
            <a:ln w="2540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53015" y="1674876"/>
              <a:ext cx="740663" cy="7406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37831" y="1674876"/>
              <a:ext cx="743711" cy="74371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99872" y="370331"/>
              <a:ext cx="10396855" cy="1099185"/>
            </a:xfrm>
            <a:custGeom>
              <a:avLst/>
              <a:gdLst/>
              <a:ahLst/>
              <a:cxnLst/>
              <a:rect l="l" t="t" r="r" b="b"/>
              <a:pathLst>
                <a:path w="10396855" h="1099185">
                  <a:moveTo>
                    <a:pt x="0" y="0"/>
                  </a:moveTo>
                  <a:lnTo>
                    <a:pt x="10213594" y="0"/>
                  </a:lnTo>
                  <a:lnTo>
                    <a:pt x="10262278" y="6541"/>
                  </a:lnTo>
                  <a:lnTo>
                    <a:pt x="10306025" y="25003"/>
                  </a:lnTo>
                  <a:lnTo>
                    <a:pt x="10343089" y="53638"/>
                  </a:lnTo>
                  <a:lnTo>
                    <a:pt x="10371724" y="90702"/>
                  </a:lnTo>
                  <a:lnTo>
                    <a:pt x="10390186" y="134449"/>
                  </a:lnTo>
                  <a:lnTo>
                    <a:pt x="10396728" y="183134"/>
                  </a:lnTo>
                  <a:lnTo>
                    <a:pt x="10396728" y="1098804"/>
                  </a:lnTo>
                  <a:lnTo>
                    <a:pt x="0" y="109880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892756" y="519007"/>
            <a:ext cx="9556750" cy="790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boria-Medium" panose="02000506020000020004" pitchFamily="2" charset="0"/>
              </a:rPr>
              <a:t>Putting</a:t>
            </a:r>
            <a:r>
              <a:rPr sz="3200" spc="-65" dirty="0">
                <a:latin typeface="Arboria-Medium" panose="02000506020000020004" pitchFamily="2" charset="0"/>
              </a:rPr>
              <a:t> </a:t>
            </a:r>
            <a:r>
              <a:rPr sz="3200" dirty="0">
                <a:latin typeface="Arboria-Medium" panose="02000506020000020004" pitchFamily="2" charset="0"/>
              </a:rPr>
              <a:t>Plans</a:t>
            </a:r>
            <a:r>
              <a:rPr sz="3200" spc="-50" dirty="0">
                <a:latin typeface="Arboria-Medium" panose="02000506020000020004" pitchFamily="2" charset="0"/>
              </a:rPr>
              <a:t> </a:t>
            </a:r>
            <a:r>
              <a:rPr sz="3200" dirty="0">
                <a:latin typeface="Arboria-Medium" panose="02000506020000020004" pitchFamily="2" charset="0"/>
              </a:rPr>
              <a:t>Into</a:t>
            </a:r>
            <a:r>
              <a:rPr sz="3200" spc="-30" dirty="0">
                <a:latin typeface="Arboria-Medium" panose="02000506020000020004" pitchFamily="2" charset="0"/>
              </a:rPr>
              <a:t> </a:t>
            </a:r>
            <a:r>
              <a:rPr sz="3200" spc="-10" dirty="0">
                <a:latin typeface="Arboria-Medium" panose="02000506020000020004" pitchFamily="2" charset="0"/>
              </a:rPr>
              <a:t>Action</a:t>
            </a:r>
            <a:endParaRPr sz="3200" dirty="0">
              <a:latin typeface="Arboria-Medium" panose="02000506020000020004" pitchFamily="2" charset="0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Arboria-Book" panose="02000506020000020004" pitchFamily="2" charset="0"/>
              </a:rPr>
              <a:t>Infinite</a:t>
            </a:r>
            <a:r>
              <a:rPr sz="1800" spc="-55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Erie</a:t>
            </a:r>
            <a:r>
              <a:rPr sz="1800" spc="-20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supports</a:t>
            </a:r>
            <a:r>
              <a:rPr sz="1800" spc="-50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playbook</a:t>
            </a:r>
            <a:r>
              <a:rPr sz="1800" spc="-60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projects</a:t>
            </a:r>
            <a:r>
              <a:rPr sz="1800" spc="-35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at</a:t>
            </a:r>
            <a:r>
              <a:rPr sz="1800" spc="-50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every</a:t>
            </a:r>
            <a:r>
              <a:rPr sz="1800" spc="-25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stage</a:t>
            </a:r>
            <a:r>
              <a:rPr sz="1800" spc="-40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of</a:t>
            </a:r>
            <a:r>
              <a:rPr sz="1800" spc="-45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the</a:t>
            </a:r>
            <a:r>
              <a:rPr sz="1800" spc="-45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project</a:t>
            </a:r>
            <a:r>
              <a:rPr sz="1800" spc="-25" dirty="0">
                <a:latin typeface="Arboria-Book" panose="02000506020000020004" pitchFamily="2" charset="0"/>
              </a:rPr>
              <a:t> </a:t>
            </a:r>
            <a:r>
              <a:rPr sz="1800" dirty="0">
                <a:latin typeface="Arboria-Book" panose="02000506020000020004" pitchFamily="2" charset="0"/>
              </a:rPr>
              <a:t>development</a:t>
            </a:r>
            <a:r>
              <a:rPr sz="1800" spc="-30" dirty="0">
                <a:latin typeface="Arboria-Book" panose="02000506020000020004" pitchFamily="2" charset="0"/>
              </a:rPr>
              <a:t> </a:t>
            </a:r>
            <a:r>
              <a:rPr sz="1800" spc="-10" dirty="0">
                <a:latin typeface="Arboria-Book" panose="02000506020000020004" pitchFamily="2" charset="0"/>
              </a:rPr>
              <a:t>pipeline</a:t>
            </a:r>
            <a:endParaRPr sz="1800" dirty="0">
              <a:latin typeface="Arboria-Book" panose="02000506020000020004" pitchFamily="2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0716" y="3292581"/>
            <a:ext cx="210185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boria-Medium"/>
                <a:cs typeface="Arboria-Medium"/>
              </a:rPr>
              <a:t>Convene</a:t>
            </a:r>
            <a:r>
              <a:rPr sz="1600" spc="-4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Practitioners </a:t>
            </a:r>
            <a:r>
              <a:rPr sz="1600" dirty="0">
                <a:latin typeface="Arboria-Medium"/>
                <a:cs typeface="Arboria-Medium"/>
              </a:rPr>
              <a:t>and</a:t>
            </a:r>
            <a:r>
              <a:rPr sz="1600" spc="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Subject-Matter </a:t>
            </a:r>
            <a:r>
              <a:rPr sz="1600" dirty="0">
                <a:latin typeface="Arboria-Medium"/>
                <a:cs typeface="Arboria-Medium"/>
              </a:rPr>
              <a:t>Experts</a:t>
            </a:r>
            <a:r>
              <a:rPr sz="1600" spc="-2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to</a:t>
            </a:r>
            <a:r>
              <a:rPr sz="1600" spc="-2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Develop </a:t>
            </a:r>
            <a:r>
              <a:rPr sz="1600" dirty="0">
                <a:latin typeface="Arboria-Medium"/>
                <a:cs typeface="Arboria-Medium"/>
              </a:rPr>
              <a:t>Strategies</a:t>
            </a:r>
            <a:r>
              <a:rPr sz="1600" spc="-70" dirty="0">
                <a:latin typeface="Arboria-Medium"/>
                <a:cs typeface="Arboria-Medium"/>
              </a:rPr>
              <a:t> </a:t>
            </a:r>
            <a:r>
              <a:rPr sz="1600" spc="-25" dirty="0">
                <a:latin typeface="Arboria-Medium"/>
                <a:cs typeface="Arboria-Medium"/>
              </a:rPr>
              <a:t>of </a:t>
            </a:r>
            <a:r>
              <a:rPr sz="1600" dirty="0">
                <a:latin typeface="Arboria-Medium"/>
                <a:cs typeface="Arboria-Medium"/>
              </a:rPr>
              <a:t>Excellence</a:t>
            </a:r>
            <a:r>
              <a:rPr sz="1600" spc="-35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to</a:t>
            </a:r>
            <a:r>
              <a:rPr sz="1600" spc="-40" dirty="0">
                <a:latin typeface="Arboria-Medium"/>
                <a:cs typeface="Arboria-Medium"/>
              </a:rPr>
              <a:t> </a:t>
            </a:r>
            <a:r>
              <a:rPr sz="1600" spc="-20" dirty="0">
                <a:latin typeface="Arboria-Medium"/>
                <a:cs typeface="Arboria-Medium"/>
              </a:rPr>
              <a:t>Solve </a:t>
            </a:r>
            <a:r>
              <a:rPr sz="1600" dirty="0">
                <a:latin typeface="Arboria-Medium"/>
                <a:cs typeface="Arboria-Medium"/>
              </a:rPr>
              <a:t>Complex</a:t>
            </a:r>
            <a:r>
              <a:rPr sz="1600" spc="-5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Problems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0716" y="4999451"/>
            <a:ext cx="3835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Arboria-Medium"/>
                <a:cs typeface="Arboria-Medium"/>
              </a:rPr>
              <a:t>and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0716" y="5487127"/>
            <a:ext cx="221932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boria-Medium"/>
                <a:cs typeface="Arboria-Medium"/>
              </a:rPr>
              <a:t>Inventory</a:t>
            </a:r>
            <a:r>
              <a:rPr sz="1600" spc="-35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and</a:t>
            </a:r>
            <a:r>
              <a:rPr sz="1600" spc="-5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Evaluate </a:t>
            </a:r>
            <a:r>
              <a:rPr sz="1600" dirty="0">
                <a:latin typeface="Arboria-Medium"/>
                <a:cs typeface="Arboria-Medium"/>
              </a:rPr>
              <a:t>Projects</a:t>
            </a:r>
            <a:r>
              <a:rPr sz="1600" spc="-2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for</a:t>
            </a:r>
            <a:r>
              <a:rPr sz="1600" spc="-5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Investment </a:t>
            </a:r>
            <a:r>
              <a:rPr sz="1600" dirty="0">
                <a:latin typeface="Arboria-Medium"/>
                <a:cs typeface="Arboria-Medium"/>
              </a:rPr>
              <a:t>Readiness</a:t>
            </a:r>
            <a:r>
              <a:rPr sz="1600" spc="-35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and</a:t>
            </a:r>
            <a:r>
              <a:rPr sz="1600" spc="-4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Impact Alignment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64086" y="3292581"/>
            <a:ext cx="222504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boria-Medium"/>
                <a:cs typeface="Arboria-Medium"/>
              </a:rPr>
              <a:t>Provide</a:t>
            </a:r>
            <a:r>
              <a:rPr sz="1600" spc="-4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Project </a:t>
            </a:r>
            <a:r>
              <a:rPr sz="1600" dirty="0">
                <a:latin typeface="Arboria-Medium"/>
                <a:cs typeface="Arboria-Medium"/>
              </a:rPr>
              <a:t>Development</a:t>
            </a:r>
            <a:r>
              <a:rPr sz="1600" spc="-8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Technical </a:t>
            </a:r>
            <a:r>
              <a:rPr sz="1600" dirty="0">
                <a:latin typeface="Arboria-Medium"/>
                <a:cs typeface="Arboria-Medium"/>
              </a:rPr>
              <a:t>Assistance</a:t>
            </a:r>
            <a:r>
              <a:rPr sz="1600" spc="-15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to</a:t>
            </a:r>
            <a:r>
              <a:rPr sz="1600" spc="-4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Project </a:t>
            </a:r>
            <a:r>
              <a:rPr sz="1600" dirty="0">
                <a:latin typeface="Arboria-Medium"/>
                <a:cs typeface="Arboria-Medium"/>
              </a:rPr>
              <a:t>Sponsors</a:t>
            </a:r>
            <a:r>
              <a:rPr sz="1600" spc="-25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to</a:t>
            </a:r>
            <a:r>
              <a:rPr sz="1600" spc="-35" dirty="0">
                <a:latin typeface="Arboria-Medium"/>
                <a:cs typeface="Arboria-Medium"/>
              </a:rPr>
              <a:t> </a:t>
            </a:r>
            <a:r>
              <a:rPr sz="1600" spc="-20" dirty="0">
                <a:latin typeface="Arboria-Medium"/>
                <a:cs typeface="Arboria-Medium"/>
              </a:rPr>
              <a:t>move </a:t>
            </a:r>
            <a:r>
              <a:rPr sz="1600" dirty="0">
                <a:latin typeface="Arboria-Medium"/>
                <a:cs typeface="Arboria-Medium"/>
              </a:rPr>
              <a:t>projects</a:t>
            </a:r>
            <a:r>
              <a:rPr sz="1600" spc="-4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toward </a:t>
            </a:r>
            <a:r>
              <a:rPr sz="1600" dirty="0">
                <a:latin typeface="Arboria-Medium"/>
                <a:cs typeface="Arboria-Medium"/>
              </a:rPr>
              <a:t>investment</a:t>
            </a:r>
            <a:r>
              <a:rPr sz="1600" spc="-6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readiness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64086" y="4999451"/>
            <a:ext cx="183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boria-Medium"/>
                <a:cs typeface="Arboria-Medium"/>
              </a:rPr>
              <a:t>“Community </a:t>
            </a:r>
            <a:r>
              <a:rPr sz="1600" dirty="0">
                <a:latin typeface="Arboria-Medium"/>
                <a:cs typeface="Arboria-Medium"/>
              </a:rPr>
              <a:t>Accelerator</a:t>
            </a:r>
            <a:r>
              <a:rPr sz="1600" spc="-6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Model”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58746" y="3292581"/>
            <a:ext cx="203390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boria-Medium"/>
                <a:cs typeface="Arboria-Medium"/>
              </a:rPr>
              <a:t>Provide</a:t>
            </a:r>
            <a:r>
              <a:rPr sz="1600" spc="-40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Project </a:t>
            </a:r>
            <a:r>
              <a:rPr sz="1600" dirty="0">
                <a:latin typeface="Arboria-Medium"/>
                <a:cs typeface="Arboria-Medium"/>
              </a:rPr>
              <a:t>Sponsors</a:t>
            </a:r>
            <a:r>
              <a:rPr sz="1600" spc="-65" dirty="0">
                <a:latin typeface="Arboria-Medium"/>
                <a:cs typeface="Arboria-Medium"/>
              </a:rPr>
              <a:t> </a:t>
            </a:r>
            <a:r>
              <a:rPr sz="1600" spc="-20" dirty="0">
                <a:latin typeface="Arboria-Medium"/>
                <a:cs typeface="Arboria-Medium"/>
              </a:rPr>
              <a:t>with </a:t>
            </a:r>
            <a:r>
              <a:rPr sz="1600" dirty="0">
                <a:latin typeface="Arboria-Medium"/>
                <a:cs typeface="Arboria-Medium"/>
              </a:rPr>
              <a:t>Recommendations</a:t>
            </a:r>
            <a:r>
              <a:rPr sz="1600" spc="-100" dirty="0">
                <a:latin typeface="Arboria-Medium"/>
                <a:cs typeface="Arboria-Medium"/>
              </a:rPr>
              <a:t> </a:t>
            </a:r>
            <a:r>
              <a:rPr sz="1600" spc="-25" dirty="0">
                <a:latin typeface="Arboria-Medium"/>
                <a:cs typeface="Arboria-Medium"/>
              </a:rPr>
              <a:t>of </a:t>
            </a:r>
            <a:r>
              <a:rPr sz="1600" dirty="0">
                <a:latin typeface="Arboria-Medium"/>
                <a:cs typeface="Arboria-Medium"/>
              </a:rPr>
              <a:t>Potential</a:t>
            </a:r>
            <a:r>
              <a:rPr sz="1600" spc="-5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Funding Opportunities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58746" y="4999451"/>
            <a:ext cx="3835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Arboria-Medium"/>
                <a:cs typeface="Arboria-Medium"/>
              </a:rPr>
              <a:t>and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58746" y="5487127"/>
            <a:ext cx="21082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boria-Medium"/>
                <a:cs typeface="Arboria-Medium"/>
              </a:rPr>
              <a:t>Advocate</a:t>
            </a:r>
            <a:r>
              <a:rPr sz="1600" spc="-3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on</a:t>
            </a:r>
            <a:r>
              <a:rPr sz="1600" spc="-3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behalf</a:t>
            </a:r>
            <a:r>
              <a:rPr sz="1600" spc="-25" dirty="0">
                <a:latin typeface="Arboria-Medium"/>
                <a:cs typeface="Arboria-Medium"/>
              </a:rPr>
              <a:t> of </a:t>
            </a:r>
            <a:r>
              <a:rPr sz="1600" spc="-10" dirty="0">
                <a:latin typeface="Arboria-Medium"/>
                <a:cs typeface="Arboria-Medium"/>
              </a:rPr>
              <a:t>projects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68608" y="3292581"/>
            <a:ext cx="21342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boria-Medium"/>
                <a:cs typeface="Arboria-Medium"/>
              </a:rPr>
              <a:t>Celebrate</a:t>
            </a:r>
            <a:r>
              <a:rPr sz="1600" spc="-3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the</a:t>
            </a:r>
            <a:r>
              <a:rPr sz="1600" spc="-5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Success </a:t>
            </a:r>
            <a:r>
              <a:rPr sz="1600" dirty="0">
                <a:latin typeface="Arboria-Medium"/>
                <a:cs typeface="Arboria-Medium"/>
              </a:rPr>
              <a:t>of</a:t>
            </a:r>
            <a:r>
              <a:rPr sz="1600" spc="-4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the</a:t>
            </a:r>
            <a:r>
              <a:rPr sz="1600" spc="-3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Project</a:t>
            </a:r>
            <a:r>
              <a:rPr sz="1600" spc="-10" dirty="0">
                <a:latin typeface="Arboria-Medium"/>
                <a:cs typeface="Arboria-Medium"/>
              </a:rPr>
              <a:t> Sponsor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68608" y="4024097"/>
            <a:ext cx="3835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Arboria-Medium"/>
                <a:cs typeface="Arboria-Medium"/>
              </a:rPr>
              <a:t>and</a:t>
            </a:r>
            <a:endParaRPr sz="1600">
              <a:latin typeface="Arboria-Medium"/>
              <a:cs typeface="Arboria-Medium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568608" y="4511774"/>
            <a:ext cx="212661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boria-Medium"/>
                <a:cs typeface="Arboria-Medium"/>
              </a:rPr>
              <a:t>Evaluate</a:t>
            </a:r>
            <a:r>
              <a:rPr sz="1600" spc="-35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and</a:t>
            </a:r>
            <a:r>
              <a:rPr sz="1600" spc="-25" dirty="0">
                <a:latin typeface="Arboria-Medium"/>
                <a:cs typeface="Arboria-Medium"/>
              </a:rPr>
              <a:t> </a:t>
            </a:r>
            <a:r>
              <a:rPr sz="1600" spc="-10" dirty="0">
                <a:latin typeface="Arboria-Medium"/>
                <a:cs typeface="Arboria-Medium"/>
              </a:rPr>
              <a:t>Measure </a:t>
            </a:r>
            <a:r>
              <a:rPr sz="1600" dirty="0">
                <a:latin typeface="Arboria-Medium"/>
                <a:cs typeface="Arboria-Medium"/>
              </a:rPr>
              <a:t>the</a:t>
            </a:r>
            <a:r>
              <a:rPr sz="1600" spc="-25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Impact</a:t>
            </a:r>
            <a:r>
              <a:rPr sz="1600" spc="-20" dirty="0">
                <a:latin typeface="Arboria-Medium"/>
                <a:cs typeface="Arboria-Medium"/>
              </a:rPr>
              <a:t> </a:t>
            </a:r>
            <a:r>
              <a:rPr sz="1600" dirty="0">
                <a:latin typeface="Arboria-Medium"/>
                <a:cs typeface="Arboria-Medium"/>
              </a:rPr>
              <a:t>of</a:t>
            </a:r>
            <a:r>
              <a:rPr sz="1600" spc="-25" dirty="0">
                <a:latin typeface="Arboria-Medium"/>
                <a:cs typeface="Arboria-Medium"/>
              </a:rPr>
              <a:t> the </a:t>
            </a:r>
            <a:r>
              <a:rPr sz="1600" spc="-10" dirty="0">
                <a:latin typeface="Arboria-Medium"/>
                <a:cs typeface="Arboria-Medium"/>
              </a:rPr>
              <a:t>Project</a:t>
            </a:r>
            <a:endParaRPr sz="1600">
              <a:latin typeface="Arboria-Medium"/>
              <a:cs typeface="Arboria-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rectangle with a green and blue globe&#10;&#10;Description automatically generated">
            <a:extLst>
              <a:ext uri="{FF2B5EF4-FFF2-40B4-BE49-F238E27FC236}">
                <a16:creationId xmlns:a16="http://schemas.microsoft.com/office/drawing/2014/main" id="{31AF1865-5F7E-260B-CDB1-1F930638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617D95-471C-A984-8B38-E51D6888B314}"/>
              </a:ext>
            </a:extLst>
          </p:cNvPr>
          <p:cNvSpPr/>
          <p:nvPr/>
        </p:nvSpPr>
        <p:spPr>
          <a:xfrm>
            <a:off x="6704755" y="1890951"/>
            <a:ext cx="3886200" cy="3886200"/>
          </a:xfrm>
          <a:prstGeom prst="ellipse">
            <a:avLst/>
          </a:prstGeom>
          <a:solidFill>
            <a:srgbClr val="0074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boria  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12BD2D1-87A5-72EF-1149-6F4B675977D5}"/>
              </a:ext>
            </a:extLst>
          </p:cNvPr>
          <p:cNvSpPr/>
          <p:nvPr/>
        </p:nvSpPr>
        <p:spPr>
          <a:xfrm rot="15947868">
            <a:off x="6983513" y="3150468"/>
            <a:ext cx="1836329" cy="1374843"/>
          </a:xfrm>
          <a:prstGeom prst="arc">
            <a:avLst>
              <a:gd name="adj1" fmla="val 15840185"/>
              <a:gd name="adj2" fmla="val 117395"/>
            </a:avLst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boria  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E0DAD2-0ACB-095A-64B3-4320ACA8D6A8}"/>
              </a:ext>
            </a:extLst>
          </p:cNvPr>
          <p:cNvCxnSpPr>
            <a:cxnSpLocks/>
          </p:cNvCxnSpPr>
          <p:nvPr/>
        </p:nvCxnSpPr>
        <p:spPr>
          <a:xfrm flipV="1">
            <a:off x="6899114" y="3962462"/>
            <a:ext cx="337501" cy="3242"/>
          </a:xfrm>
          <a:prstGeom prst="line">
            <a:avLst/>
          </a:prstGeom>
          <a:ln w="28575">
            <a:solidFill>
              <a:schemeClr val="bg1"/>
            </a:solidFill>
            <a:round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3D8489F-B792-C66B-B6C7-A85D58C9CE45}"/>
              </a:ext>
            </a:extLst>
          </p:cNvPr>
          <p:cNvSpPr/>
          <p:nvPr/>
        </p:nvSpPr>
        <p:spPr>
          <a:xfrm>
            <a:off x="8074158" y="3222897"/>
            <a:ext cx="1143000" cy="114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boria  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730E9-7D62-95BA-B809-975C4240C3A8}"/>
              </a:ext>
            </a:extLst>
          </p:cNvPr>
          <p:cNvSpPr txBox="1"/>
          <p:nvPr/>
        </p:nvSpPr>
        <p:spPr>
          <a:xfrm>
            <a:off x="5674561" y="3959254"/>
            <a:ext cx="12253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spc="20">
                <a:solidFill>
                  <a:srgbClr val="0074C8"/>
                </a:solidFill>
                <a:latin typeface="Arboria  "/>
                <a:ea typeface="Open Sans Light"/>
                <a:cs typeface="Open Sans Light"/>
              </a:rPr>
              <a:t>Project</a:t>
            </a:r>
            <a:br>
              <a:rPr lang="en-US" sz="1400" spc="20">
                <a:solidFill>
                  <a:srgbClr val="0074C8"/>
                </a:solidFill>
                <a:latin typeface="Arboria  "/>
                <a:ea typeface="Open Sans Light"/>
                <a:cs typeface="Open Sans Light"/>
              </a:rPr>
            </a:br>
            <a:r>
              <a:rPr lang="en-US" sz="1400" spc="20">
                <a:solidFill>
                  <a:srgbClr val="0074C8"/>
                </a:solidFill>
                <a:latin typeface="Arboria  "/>
                <a:ea typeface="Open Sans Light"/>
                <a:cs typeface="Open Sans Light"/>
              </a:rPr>
              <a:t>Concept</a:t>
            </a:r>
            <a:endParaRPr lang="en-US" sz="1400" spc="20">
              <a:solidFill>
                <a:srgbClr val="0074C8"/>
              </a:solidFill>
              <a:latin typeface="Arboria  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4B9B54-4AAD-0343-8585-1161A851411D}"/>
              </a:ext>
            </a:extLst>
          </p:cNvPr>
          <p:cNvSpPr txBox="1"/>
          <p:nvPr/>
        </p:nvSpPr>
        <p:spPr>
          <a:xfrm>
            <a:off x="7934173" y="3453494"/>
            <a:ext cx="14266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spc="20">
                <a:solidFill>
                  <a:srgbClr val="0074C8"/>
                </a:solidFill>
                <a:latin typeface="Arboria  "/>
                <a:ea typeface="Open Sans" pitchFamily="2" charset="0"/>
                <a:cs typeface="Open Sans" pitchFamily="2" charset="0"/>
              </a:rPr>
              <a:t>Infinite Erie Technical Assistance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FC7A5-0B10-84A4-DC44-7446DEBC0CD8}"/>
              </a:ext>
            </a:extLst>
          </p:cNvPr>
          <p:cNvSpPr txBox="1"/>
          <p:nvPr/>
        </p:nvSpPr>
        <p:spPr>
          <a:xfrm>
            <a:off x="10522674" y="4067703"/>
            <a:ext cx="12253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spc="20">
                <a:solidFill>
                  <a:srgbClr val="0074C8"/>
                </a:solidFill>
                <a:latin typeface="Arboria  "/>
                <a:ea typeface="Open Sans Light"/>
                <a:cs typeface="Open Sans Light"/>
              </a:rPr>
              <a:t>Investment Ready Project</a:t>
            </a:r>
            <a:endParaRPr lang="en-US" sz="1400" spc="20">
              <a:solidFill>
                <a:srgbClr val="0074C8"/>
              </a:solidFill>
              <a:latin typeface="Arboria  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78B514-9A06-F789-EBA3-CB909A74AB0C}"/>
              </a:ext>
            </a:extLst>
          </p:cNvPr>
          <p:cNvSpPr txBox="1"/>
          <p:nvPr/>
        </p:nvSpPr>
        <p:spPr>
          <a:xfrm>
            <a:off x="7896149" y="2056727"/>
            <a:ext cx="286369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20">
                <a:solidFill>
                  <a:schemeClr val="bg1"/>
                </a:solidFill>
                <a:latin typeface="Arboria  "/>
                <a:ea typeface="Open Sans" pitchFamily="2" charset="0"/>
                <a:cs typeface="Open Sans" pitchFamily="2" charset="0"/>
              </a:rPr>
              <a:t>+ Project Development</a:t>
            </a:r>
          </a:p>
          <a:p>
            <a:r>
              <a:rPr lang="en-US" sz="1300" spc="20">
                <a:solidFill>
                  <a:schemeClr val="bg1"/>
                </a:solidFill>
                <a:latin typeface="Arboria  "/>
                <a:ea typeface="Open Sans" pitchFamily="2" charset="0"/>
                <a:cs typeface="Open Sans" pitchFamily="2" charset="0"/>
              </a:rPr>
              <a:t>+ Finance Coaching</a:t>
            </a:r>
          </a:p>
          <a:p>
            <a:r>
              <a:rPr lang="en-US" sz="1300" spc="20">
                <a:solidFill>
                  <a:schemeClr val="bg1"/>
                </a:solidFill>
                <a:latin typeface="Arboria  "/>
                <a:ea typeface="Open Sans" pitchFamily="2" charset="0"/>
                <a:cs typeface="Open Sans" pitchFamily="2" charset="0"/>
              </a:rPr>
              <a:t>+ Community Outreach</a:t>
            </a:r>
          </a:p>
          <a:p>
            <a:r>
              <a:rPr lang="en-US" sz="1300" spc="20">
                <a:solidFill>
                  <a:schemeClr val="bg1"/>
                </a:solidFill>
                <a:latin typeface="Arboria  "/>
                <a:ea typeface="Open Sans" pitchFamily="2" charset="0"/>
                <a:cs typeface="Open Sans" pitchFamily="2" charset="0"/>
              </a:rPr>
              <a:t>+ Planning</a:t>
            </a:r>
          </a:p>
          <a:p>
            <a:r>
              <a:rPr lang="en-US" sz="1300" spc="20">
                <a:solidFill>
                  <a:schemeClr val="bg1"/>
                </a:solidFill>
                <a:latin typeface="Arboria  "/>
                <a:ea typeface="Open Sans" pitchFamily="2" charset="0"/>
                <a:cs typeface="Open Sans" pitchFamily="2" charset="0"/>
              </a:rPr>
              <a:t>+ Grant / Funding</a:t>
            </a:r>
          </a:p>
        </p:txBody>
      </p:sp>
      <p:pic>
        <p:nvPicPr>
          <p:cNvPr id="23" name="Graphic 22" descr="Monthly calendar outline">
            <a:extLst>
              <a:ext uri="{FF2B5EF4-FFF2-40B4-BE49-F238E27FC236}">
                <a16:creationId xmlns:a16="http://schemas.microsoft.com/office/drawing/2014/main" id="{00A928A5-4895-732F-1E41-460200EE7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4747" y="3332152"/>
            <a:ext cx="650882" cy="650882"/>
          </a:xfrm>
          <a:prstGeom prst="rect">
            <a:avLst/>
          </a:pr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95A0E230-6201-A763-A066-0729615F5762}"/>
              </a:ext>
            </a:extLst>
          </p:cNvPr>
          <p:cNvSpPr/>
          <p:nvPr/>
        </p:nvSpPr>
        <p:spPr>
          <a:xfrm rot="5400000" flipH="1">
            <a:off x="8525058" y="3195881"/>
            <a:ext cx="1836329" cy="1374843"/>
          </a:xfrm>
          <a:prstGeom prst="arc">
            <a:avLst>
              <a:gd name="adj1" fmla="val 15840185"/>
              <a:gd name="adj2" fmla="val 117395"/>
            </a:avLst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boria  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C824AA-69BE-9A1C-4CBF-56CFD7551583}"/>
              </a:ext>
            </a:extLst>
          </p:cNvPr>
          <p:cNvCxnSpPr>
            <a:cxnSpLocks/>
          </p:cNvCxnSpPr>
          <p:nvPr/>
        </p:nvCxnSpPr>
        <p:spPr>
          <a:xfrm flipH="1" flipV="1">
            <a:off x="10117386" y="3954618"/>
            <a:ext cx="337501" cy="3242"/>
          </a:xfrm>
          <a:prstGeom prst="line">
            <a:avLst/>
          </a:prstGeom>
          <a:ln w="28575">
            <a:solidFill>
              <a:schemeClr val="bg1"/>
            </a:solidFill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2D20FCD-BE80-A5E9-0387-3D938FE1B8D6}"/>
              </a:ext>
            </a:extLst>
          </p:cNvPr>
          <p:cNvSpPr/>
          <p:nvPr/>
        </p:nvSpPr>
        <p:spPr>
          <a:xfrm>
            <a:off x="7131915" y="4457093"/>
            <a:ext cx="3082954" cy="901403"/>
          </a:xfrm>
          <a:prstGeom prst="rect">
            <a:avLst/>
          </a:prstGeom>
          <a:solidFill>
            <a:srgbClr val="F2F2F2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boria  "/>
                <a:ea typeface="Open Sans Light" pitchFamily="2" charset="0"/>
                <a:cs typeface="Open Sans Light" pitchFamily="2" charset="0"/>
                <a:sym typeface="Open Sans"/>
              </a:rPr>
              <a:t>“Infinite Erie Provides </a:t>
            </a:r>
            <a:r>
              <a:rPr lang="en-US" sz="1200" b="1" i="1">
                <a:solidFill>
                  <a:schemeClr val="bg1"/>
                </a:solidFill>
                <a:latin typeface="Arboria  "/>
                <a:ea typeface="Open Sans Light" pitchFamily="2" charset="0"/>
                <a:cs typeface="Open Sans Light" pitchFamily="2" charset="0"/>
                <a:sym typeface="Open Sans Bold"/>
              </a:rPr>
              <a:t>Technical Assistance</a:t>
            </a:r>
            <a:r>
              <a:rPr lang="en-US" sz="1200" b="1" i="1">
                <a:solidFill>
                  <a:schemeClr val="bg1"/>
                </a:solidFill>
                <a:latin typeface="Arboria  "/>
                <a:ea typeface="Open Sans Light" pitchFamily="2" charset="0"/>
                <a:cs typeface="Open Sans Light" pitchFamily="2" charset="0"/>
                <a:sym typeface="Open Sans"/>
              </a:rPr>
              <a:t> </a:t>
            </a:r>
            <a:r>
              <a:rPr lang="en-US" sz="1200" i="1">
                <a:solidFill>
                  <a:schemeClr val="bg1"/>
                </a:solidFill>
                <a:latin typeface="Arboria  "/>
                <a:ea typeface="Open Sans Light" pitchFamily="2" charset="0"/>
                <a:cs typeface="Open Sans Light" pitchFamily="2" charset="0"/>
                <a:sym typeface="Open Sans"/>
              </a:rPr>
              <a:t>and </a:t>
            </a:r>
            <a:r>
              <a:rPr lang="en-US" sz="1200" b="1" i="1">
                <a:solidFill>
                  <a:schemeClr val="bg1"/>
                </a:solidFill>
                <a:latin typeface="Arboria  "/>
                <a:ea typeface="Open Sans Light" pitchFamily="2" charset="0"/>
                <a:cs typeface="Open Sans Light" pitchFamily="2" charset="0"/>
                <a:sym typeface="Open Sans Bold"/>
              </a:rPr>
              <a:t>Capacity Building</a:t>
            </a:r>
            <a:r>
              <a:rPr lang="en-US" sz="1200" b="1" i="1">
                <a:solidFill>
                  <a:schemeClr val="bg1"/>
                </a:solidFill>
                <a:latin typeface="Arboria  "/>
                <a:ea typeface="Open Sans Light" pitchFamily="2" charset="0"/>
                <a:cs typeface="Open Sans Light" pitchFamily="2" charset="0"/>
                <a:sym typeface="Open Sans"/>
              </a:rPr>
              <a:t> </a:t>
            </a:r>
            <a:r>
              <a:rPr lang="en-US" sz="1200" i="1">
                <a:solidFill>
                  <a:schemeClr val="bg1"/>
                </a:solidFill>
                <a:latin typeface="Arboria  "/>
                <a:ea typeface="Open Sans Light" pitchFamily="2" charset="0"/>
                <a:cs typeface="Open Sans Light" pitchFamily="2" charset="0"/>
                <a:sym typeface="Open Sans"/>
              </a:rPr>
              <a:t>to Portfolio Leads and Individual Project Sponsors implementing the Investment Playbook.”</a:t>
            </a:r>
          </a:p>
        </p:txBody>
      </p:sp>
      <p:pic>
        <p:nvPicPr>
          <p:cNvPr id="33" name="Graphic 32" descr="Clipboard Badge outline">
            <a:extLst>
              <a:ext uri="{FF2B5EF4-FFF2-40B4-BE49-F238E27FC236}">
                <a16:creationId xmlns:a16="http://schemas.microsoft.com/office/drawing/2014/main" id="{8CE26AE2-2253-36CB-354D-6612182CE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1103" y="3435039"/>
            <a:ext cx="645364" cy="64536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0BF06A-F850-564B-2645-70AC60B46DBC}"/>
              </a:ext>
            </a:extLst>
          </p:cNvPr>
          <p:cNvSpPr txBox="1">
            <a:spLocks/>
          </p:cNvSpPr>
          <p:nvPr/>
        </p:nvSpPr>
        <p:spPr>
          <a:xfrm>
            <a:off x="441152" y="1238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Arboria  "/>
              </a:rPr>
              <a:t>INVESTMENT READINESS:</a:t>
            </a:r>
            <a:br>
              <a:rPr lang="en-US"/>
            </a:br>
            <a:r>
              <a:rPr lang="en-US" sz="2600">
                <a:latin typeface="Arboria  "/>
              </a:rPr>
              <a:t>Project Advancement Through Technical Assistance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94BD65D-D768-7790-39EF-EE6F104D2D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825" y="1495425"/>
          <a:ext cx="5578475" cy="512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578018" imgH="5128040" progId="Excel.Sheet.12">
                  <p:link updateAutomatic="1"/>
                </p:oleObj>
              </mc:Choice>
              <mc:Fallback>
                <p:oleObj name="Worksheet" r:id="rId7" imgW="5578018" imgH="5128040" progId="Excel.Sheet.12">
                  <p:link updateAutomatic="1"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94BD65D-D768-7790-39EF-EE6F104D2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825" y="1495425"/>
                        <a:ext cx="5578475" cy="512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791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le with a green and blue globe&#10;&#10;Description automatically generated">
            <a:extLst>
              <a:ext uri="{FF2B5EF4-FFF2-40B4-BE49-F238E27FC236}">
                <a16:creationId xmlns:a16="http://schemas.microsoft.com/office/drawing/2014/main" id="{FA2D4994-5A64-92B1-745D-21149436E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5" y="-35625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3D85D-763E-94F5-9D64-87B72D2FF405}"/>
              </a:ext>
            </a:extLst>
          </p:cNvPr>
          <p:cNvGrpSpPr/>
          <p:nvPr/>
        </p:nvGrpSpPr>
        <p:grpSpPr>
          <a:xfrm>
            <a:off x="1988336" y="2112032"/>
            <a:ext cx="8215328" cy="3249573"/>
            <a:chOff x="1988336" y="1804214"/>
            <a:chExt cx="8215328" cy="3249573"/>
          </a:xfrm>
        </p:grpSpPr>
        <p:sp>
          <p:nvSpPr>
            <p:cNvPr id="2" name="TextBox 56">
              <a:extLst>
                <a:ext uri="{FF2B5EF4-FFF2-40B4-BE49-F238E27FC236}">
                  <a16:creationId xmlns:a16="http://schemas.microsoft.com/office/drawing/2014/main" id="{BEC707FB-5D49-35F8-7167-C180C53522B8}"/>
                </a:ext>
              </a:extLst>
            </p:cNvPr>
            <p:cNvSpPr txBox="1"/>
            <p:nvPr/>
          </p:nvSpPr>
          <p:spPr>
            <a:xfrm>
              <a:off x="1988336" y="1804214"/>
              <a:ext cx="2540386" cy="3249573"/>
            </a:xfrm>
            <a:prstGeom prst="round2DiagRect">
              <a:avLst/>
            </a:prstGeom>
            <a:solidFill>
              <a:srgbClr val="0D72B9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</p:txBody>
        </p:sp>
        <p:sp>
          <p:nvSpPr>
            <p:cNvPr id="3" name="TextBox 56">
              <a:extLst>
                <a:ext uri="{FF2B5EF4-FFF2-40B4-BE49-F238E27FC236}">
                  <a16:creationId xmlns:a16="http://schemas.microsoft.com/office/drawing/2014/main" id="{44EE5E63-3981-F0EF-1ED2-32BA1F096BBC}"/>
                </a:ext>
              </a:extLst>
            </p:cNvPr>
            <p:cNvSpPr txBox="1"/>
            <p:nvPr/>
          </p:nvSpPr>
          <p:spPr>
            <a:xfrm>
              <a:off x="4855361" y="1804214"/>
              <a:ext cx="2540386" cy="3249573"/>
            </a:xfrm>
            <a:prstGeom prst="round2DiagRect">
              <a:avLst/>
            </a:prstGeom>
            <a:solidFill>
              <a:srgbClr val="28AAE1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</p:txBody>
        </p:sp>
        <p:sp>
          <p:nvSpPr>
            <p:cNvPr id="5" name="TextBox 56">
              <a:extLst>
                <a:ext uri="{FF2B5EF4-FFF2-40B4-BE49-F238E27FC236}">
                  <a16:creationId xmlns:a16="http://schemas.microsoft.com/office/drawing/2014/main" id="{D14D5EE8-6EA5-3C78-8E4A-C467DFD97169}"/>
                </a:ext>
              </a:extLst>
            </p:cNvPr>
            <p:cNvSpPr txBox="1"/>
            <p:nvPr/>
          </p:nvSpPr>
          <p:spPr>
            <a:xfrm>
              <a:off x="7663278" y="1804214"/>
              <a:ext cx="2540386" cy="3249573"/>
            </a:xfrm>
            <a:prstGeom prst="round2DiagRect">
              <a:avLst/>
            </a:prstGeom>
            <a:solidFill>
              <a:srgbClr val="F7B821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-US" sz="2800" b="0">
                <a:solidFill>
                  <a:sysClr val="window" lastClr="FFFFFF"/>
                </a:solidFill>
                <a:latin typeface="Arboria  "/>
                <a:ea typeface="Open Sans SemiBold" pitchFamily="2" charset="0"/>
                <a:cs typeface="Open Sans SemiBold" pitchFamily="2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C8884883-87F4-8BCF-AB1C-9D857CB8BBE8}"/>
                </a:ext>
              </a:extLst>
            </p:cNvPr>
            <p:cNvSpPr txBox="1"/>
            <p:nvPr/>
          </p:nvSpPr>
          <p:spPr>
            <a:xfrm>
              <a:off x="2079400" y="1919679"/>
              <a:ext cx="199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r>
                <a:rPr lang="en-US" sz="2000">
                  <a:solidFill>
                    <a:sysClr val="window" lastClr="FFFFFF"/>
                  </a:solidFill>
                  <a:latin typeface="Arboria-Medium" panose="02000506020000020004" pitchFamily="2" charset="0"/>
                  <a:ea typeface="Open Sans SemiBold" pitchFamily="2" charset="0"/>
                  <a:cs typeface="Open Sans SemiBold" pitchFamily="2" charset="0"/>
                </a:rPr>
                <a:t>Total Funding Secured:</a:t>
              </a:r>
              <a:endParaRPr lang="en-US" sz="1600">
                <a:solidFill>
                  <a:sysClr val="window" lastClr="FFFFFF"/>
                </a:solidFill>
                <a:latin typeface="Arboria-Medium" panose="02000506020000020004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F48598B5-3D4B-7C29-D62D-4A4DC9F5D285}"/>
                </a:ext>
              </a:extLst>
            </p:cNvPr>
            <p:cNvSpPr txBox="1"/>
            <p:nvPr/>
          </p:nvSpPr>
          <p:spPr>
            <a:xfrm>
              <a:off x="2036138" y="4324425"/>
              <a:ext cx="1995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r>
                <a:rPr lang="en-US" sz="3600" dirty="0">
                  <a:solidFill>
                    <a:sysClr val="window" lastClr="FFFFFF"/>
                  </a:solidFill>
                  <a:latin typeface="Arboria-Book" panose="02000506020000020004" pitchFamily="2" charset="0"/>
                  <a:ea typeface="Open Sans SemiBold" pitchFamily="2" charset="0"/>
                  <a:cs typeface="Open Sans SemiBold" pitchFamily="2" charset="0"/>
                </a:rPr>
                <a:t>$41.9M</a:t>
              </a:r>
              <a:endParaRPr lang="en-US" sz="2800" dirty="0">
                <a:solidFill>
                  <a:sysClr val="window" lastClr="FFFFFF"/>
                </a:solidFill>
                <a:latin typeface="Arboria-Book" panose="02000506020000020004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51CDE00A-0423-65F8-0706-0392A864B010}"/>
                </a:ext>
              </a:extLst>
            </p:cNvPr>
            <p:cNvSpPr txBox="1"/>
            <p:nvPr/>
          </p:nvSpPr>
          <p:spPr>
            <a:xfrm>
              <a:off x="4994050" y="1919679"/>
              <a:ext cx="19952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r>
                <a:rPr lang="en-US">
                  <a:solidFill>
                    <a:sysClr val="window" lastClr="FFFFFF"/>
                  </a:solidFill>
                  <a:latin typeface="Arboria-Medium" panose="02000506020000020004" pitchFamily="2" charset="0"/>
                  <a:ea typeface="Open Sans SemiBold" pitchFamily="2" charset="0"/>
                  <a:cs typeface="Open Sans SemiBold" pitchFamily="2" charset="0"/>
                </a:rPr>
                <a:t>Total Number of Projects Advancing a Stage Toward Investment Readiness:</a:t>
              </a:r>
            </a:p>
          </p:txBody>
        </p: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8E2E2C42-9FAC-11AD-6E11-1BF7DB393BFF}"/>
                </a:ext>
              </a:extLst>
            </p:cNvPr>
            <p:cNvSpPr txBox="1"/>
            <p:nvPr/>
          </p:nvSpPr>
          <p:spPr>
            <a:xfrm>
              <a:off x="4950788" y="4261898"/>
              <a:ext cx="1995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r>
                <a:rPr lang="en-US" sz="3600" dirty="0">
                  <a:solidFill>
                    <a:sysClr val="window" lastClr="FFFFFF"/>
                  </a:solidFill>
                  <a:latin typeface="Arboria-Book" panose="02000506020000020004" pitchFamily="2" charset="0"/>
                  <a:ea typeface="Open Sans SemiBold" pitchFamily="2" charset="0"/>
                  <a:cs typeface="Open Sans SemiBold" pitchFamily="2" charset="0"/>
                </a:rPr>
                <a:t>19/36</a:t>
              </a:r>
              <a:endParaRPr lang="en-US" sz="2800" dirty="0">
                <a:solidFill>
                  <a:sysClr val="window" lastClr="FFFFFF"/>
                </a:solidFill>
                <a:latin typeface="Arboria-Book" panose="02000506020000020004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0F09A5F3-77C8-EAB0-BECF-A222A22BF73D}"/>
                </a:ext>
              </a:extLst>
            </p:cNvPr>
            <p:cNvSpPr txBox="1"/>
            <p:nvPr/>
          </p:nvSpPr>
          <p:spPr>
            <a:xfrm>
              <a:off x="7777532" y="1919679"/>
              <a:ext cx="23073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r>
                <a:rPr lang="en-US">
                  <a:solidFill>
                    <a:sysClr val="window" lastClr="FFFFFF"/>
                  </a:solidFill>
                  <a:latin typeface="Arboria-Medium" panose="02000506020000020004" pitchFamily="2" charset="0"/>
                  <a:ea typeface="Open Sans SemiBold" pitchFamily="2" charset="0"/>
                  <a:cs typeface="Open Sans SemiBold" pitchFamily="2" charset="0"/>
                </a:rPr>
                <a:t>Percent of Projects serving residents in ARC Economically Distressed or Justice 40 Census Tracts:</a:t>
              </a: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E2100FF6-1D93-012F-5A42-3EB878939FCC}"/>
                </a:ext>
              </a:extLst>
            </p:cNvPr>
            <p:cNvSpPr txBox="1"/>
            <p:nvPr/>
          </p:nvSpPr>
          <p:spPr>
            <a:xfrm>
              <a:off x="7846404" y="4261898"/>
              <a:ext cx="1995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ptos" panose="020B0004020202020204"/>
                </a:defRPr>
              </a:lvl9pPr>
            </a:lstStyle>
            <a:p>
              <a:r>
                <a:rPr lang="en-US" sz="3600" dirty="0">
                  <a:solidFill>
                    <a:sysClr val="window" lastClr="FFFFFF"/>
                  </a:solidFill>
                  <a:latin typeface="Arboria-Book" panose="02000506020000020004" pitchFamily="2" charset="0"/>
                  <a:ea typeface="Open Sans SemiBold" pitchFamily="2" charset="0"/>
                  <a:cs typeface="Open Sans SemiBold" pitchFamily="2" charset="0"/>
                </a:rPr>
                <a:t>69.4%</a:t>
              </a:r>
              <a:endParaRPr lang="en-US" sz="2800" dirty="0">
                <a:solidFill>
                  <a:sysClr val="window" lastClr="FFFFFF"/>
                </a:solidFill>
                <a:latin typeface="Arboria-Book" panose="02000506020000020004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5DA7B099-F14D-CCCC-8818-8543BD9DEAA4}"/>
              </a:ext>
            </a:extLst>
          </p:cNvPr>
          <p:cNvSpPr txBox="1"/>
          <p:nvPr/>
        </p:nvSpPr>
        <p:spPr>
          <a:xfrm>
            <a:off x="648709" y="360933"/>
            <a:ext cx="10599363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>
                <a:solidFill>
                  <a:srgbClr val="004685"/>
                </a:solidFill>
                <a:latin typeface="Arboria-Book" panose="02000506020000020004" pitchFamily="2" charset="0"/>
              </a:rPr>
              <a:t>Measuring Success</a:t>
            </a:r>
          </a:p>
          <a:p>
            <a:r>
              <a:rPr lang="en-US" sz="3200" dirty="0">
                <a:solidFill>
                  <a:srgbClr val="004685"/>
                </a:solidFill>
                <a:latin typeface="Arboria-Light" panose="02000506020000020004" pitchFamily="2" charset="0"/>
              </a:rPr>
              <a:t>Infinite Erie Team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50902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le with a green and blue globe&#10;&#10;Description automatically generated">
            <a:extLst>
              <a:ext uri="{FF2B5EF4-FFF2-40B4-BE49-F238E27FC236}">
                <a16:creationId xmlns:a16="http://schemas.microsoft.com/office/drawing/2014/main" id="{C5069164-9DBB-11C9-51AC-E1998DBD5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FAE570-3EA4-52BA-BCD5-AA230DD76C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713" y="1497012"/>
          <a:ext cx="6797675" cy="494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797218" imgH="4945371" progId="Excel.Sheet.12">
                  <p:link updateAutomatic="1"/>
                </p:oleObj>
              </mc:Choice>
              <mc:Fallback>
                <p:oleObj name="Worksheet" r:id="rId4" imgW="6797218" imgH="4945371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2FAE570-3EA4-52BA-BCD5-AA230DD76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713" y="1497012"/>
                        <a:ext cx="6797675" cy="494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3D62E5-0A62-4FB7-05D6-3A3EDA87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52" y="1238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Arboria  "/>
              </a:rPr>
              <a:t>FUNDING SNAPSHOT:</a:t>
            </a:r>
            <a:br>
              <a:rPr lang="en-US">
                <a:latin typeface="Arboria  "/>
              </a:rPr>
            </a:br>
            <a:r>
              <a:rPr lang="en-US" sz="2600">
                <a:latin typeface="Arboria  "/>
              </a:rPr>
              <a:t>Dollars Secured as a Result of Infinite Erie Technical Assistance</a:t>
            </a:r>
          </a:p>
        </p:txBody>
      </p:sp>
      <p:sp>
        <p:nvSpPr>
          <p:cNvPr id="54" name="TextBox 8">
            <a:extLst>
              <a:ext uri="{FF2B5EF4-FFF2-40B4-BE49-F238E27FC236}">
                <a16:creationId xmlns:a16="http://schemas.microsoft.com/office/drawing/2014/main" id="{45B83C47-221F-CF70-942C-8EF2AD8E2B99}"/>
              </a:ext>
            </a:extLst>
          </p:cNvPr>
          <p:cNvSpPr txBox="1"/>
          <p:nvPr/>
        </p:nvSpPr>
        <p:spPr>
          <a:xfrm>
            <a:off x="939800" y="5249212"/>
            <a:ext cx="1751149" cy="1164288"/>
          </a:xfrm>
          <a:prstGeom prst="rect">
            <a:avLst/>
          </a:prstGeom>
        </p:spPr>
        <p:txBody>
          <a:bodyPr lIns="49801" tIns="49801" rIns="49801" bIns="49801" rtlCol="0" anchor="t" anchorCtr="0"/>
          <a:lstStyle/>
          <a:p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Arboria  "/>
                <a:ea typeface="Open Sans SemiBold" pitchFamily="2" charset="0"/>
                <a:cs typeface="Open Sans SemiBold" pitchFamily="2" charset="0"/>
              </a:rPr>
              <a:t>Sources:</a:t>
            </a: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Arboria  "/>
                <a:ea typeface="Open Sans Light" pitchFamily="2" charset="0"/>
                <a:cs typeface="Open Sans Light" pitchFamily="2" charset="0"/>
              </a:rPr>
              <a:t>ECF, EIG, ECGRA, City of Erie</a:t>
            </a:r>
          </a:p>
        </p:txBody>
      </p:sp>
      <p:sp>
        <p:nvSpPr>
          <p:cNvPr id="60" name="TextBox 8">
            <a:extLst>
              <a:ext uri="{FF2B5EF4-FFF2-40B4-BE49-F238E27FC236}">
                <a16:creationId xmlns:a16="http://schemas.microsoft.com/office/drawing/2014/main" id="{A928E37D-827C-71B9-9245-4A53F8ABE937}"/>
              </a:ext>
            </a:extLst>
          </p:cNvPr>
          <p:cNvSpPr txBox="1"/>
          <p:nvPr/>
        </p:nvSpPr>
        <p:spPr>
          <a:xfrm>
            <a:off x="2885581" y="5249212"/>
            <a:ext cx="1913612" cy="1164288"/>
          </a:xfrm>
          <a:prstGeom prst="rect">
            <a:avLst/>
          </a:prstGeom>
        </p:spPr>
        <p:txBody>
          <a:bodyPr lIns="49801" tIns="49801" rIns="49801" bIns="49801" rtlCol="0" anchor="t" anchorCtr="0"/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boria  "/>
                <a:ea typeface="Open Sans SemiBold" pitchFamily="2" charset="0"/>
                <a:cs typeface="Open Sans SemiBold" pitchFamily="2" charset="0"/>
              </a:rPr>
              <a:t>Sources: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boria  "/>
                <a:ea typeface="Open Sans Light" pitchFamily="2" charset="0"/>
                <a:cs typeface="Open Sans Light" pitchFamily="2" charset="0"/>
              </a:rPr>
              <a:t>RACP, DCED NAP, PHFA, DCED Multimodal</a:t>
            </a:r>
          </a:p>
        </p:txBody>
      </p:sp>
      <p:sp>
        <p:nvSpPr>
          <p:cNvPr id="65" name="TextBox 8">
            <a:extLst>
              <a:ext uri="{FF2B5EF4-FFF2-40B4-BE49-F238E27FC236}">
                <a16:creationId xmlns:a16="http://schemas.microsoft.com/office/drawing/2014/main" id="{1B89427D-588E-DB07-71E9-560D5ABBD9E2}"/>
              </a:ext>
            </a:extLst>
          </p:cNvPr>
          <p:cNvSpPr txBox="1"/>
          <p:nvPr/>
        </p:nvSpPr>
        <p:spPr>
          <a:xfrm>
            <a:off x="4969387" y="5249212"/>
            <a:ext cx="1764503" cy="1164288"/>
          </a:xfrm>
          <a:prstGeom prst="rect">
            <a:avLst/>
          </a:prstGeom>
        </p:spPr>
        <p:txBody>
          <a:bodyPr lIns="49801" tIns="49801" rIns="49801" bIns="49801" rtlCol="0" anchor="t" anchorCtr="0"/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boria  "/>
                <a:ea typeface="Open Sans SemiBold" pitchFamily="2" charset="0"/>
                <a:cs typeface="Open Sans SemiBold" pitchFamily="2" charset="0"/>
              </a:rPr>
              <a:t>Sources: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boria  "/>
                <a:ea typeface="Open Sans Light" pitchFamily="2" charset="0"/>
                <a:cs typeface="Open Sans Light" pitchFamily="2" charset="0"/>
              </a:rPr>
              <a:t>HUD, ARC Power, ARC Area Development, Federal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boria  "/>
                <a:ea typeface="Open Sans Light" pitchFamily="2" charset="0"/>
                <a:cs typeface="Open Sans Light" pitchFamily="2" charset="0"/>
              </a:rPr>
              <a:t>Approps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boria  "/>
                <a:ea typeface="Open Sans Light" pitchFamily="2" charset="0"/>
                <a:cs typeface="Open Sans Light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644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C2BE7-6625-F72A-024C-4109BC86B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le with a green and blue globe&#10;&#10;Description automatically generated">
            <a:extLst>
              <a:ext uri="{FF2B5EF4-FFF2-40B4-BE49-F238E27FC236}">
                <a16:creationId xmlns:a16="http://schemas.microsoft.com/office/drawing/2014/main" id="{448CA3F8-4C3E-2709-0D14-0170E7D9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5" y="-35625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DB6473-EEF2-6EA3-EF79-24F8ED179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8" y="1224439"/>
            <a:ext cx="2714625" cy="2714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9BAA2-EEE8-A80E-41F5-93FF4CF1A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195" y="2581751"/>
            <a:ext cx="28384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DFDEA7-B068-3B7E-9D06-7415F4C48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075" y="4185694"/>
            <a:ext cx="3313388" cy="2274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01673C-3C17-99F0-A370-10555A47CBC3}"/>
              </a:ext>
            </a:extLst>
          </p:cNvPr>
          <p:cNvSpPr txBox="1"/>
          <p:nvPr/>
        </p:nvSpPr>
        <p:spPr>
          <a:xfrm>
            <a:off x="475779" y="398117"/>
            <a:ext cx="5852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4685"/>
                </a:solidFill>
                <a:latin typeface="Arboria-Book" panose="02000506020000020004" pitchFamily="2" charset="0"/>
              </a:rPr>
              <a:t>Collaboration in 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176D9-68A2-1E5B-8516-D3BF108F2A26}"/>
              </a:ext>
            </a:extLst>
          </p:cNvPr>
          <p:cNvSpPr txBox="1"/>
          <p:nvPr/>
        </p:nvSpPr>
        <p:spPr>
          <a:xfrm>
            <a:off x="256031" y="1702810"/>
            <a:ext cx="5391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4685"/>
                </a:solidFill>
                <a:latin typeface="Arboria-Book" panose="02000506020000020004" pitchFamily="2" charset="0"/>
              </a:rPr>
              <a:t>GrowErie</a:t>
            </a:r>
            <a:r>
              <a:rPr lang="en-US" sz="2000" dirty="0">
                <a:solidFill>
                  <a:srgbClr val="004685"/>
                </a:solidFill>
                <a:latin typeface="Arboria-Book" panose="02000506020000020004" pitchFamily="2" charset="0"/>
              </a:rPr>
              <a:t> at </a:t>
            </a:r>
            <a:r>
              <a:rPr lang="en-US" sz="2000" dirty="0" err="1">
                <a:solidFill>
                  <a:srgbClr val="004685"/>
                </a:solidFill>
                <a:latin typeface="Arboria-Book" panose="02000506020000020004" pitchFamily="2" charset="0"/>
              </a:rPr>
              <a:t>Savocchio</a:t>
            </a:r>
            <a:r>
              <a:rPr lang="en-US" sz="2000" dirty="0">
                <a:solidFill>
                  <a:srgbClr val="004685"/>
                </a:solidFill>
                <a:latin typeface="Arboria-Book" panose="02000506020000020004" pitchFamily="2" charset="0"/>
              </a:rPr>
              <a:t> Opportunity Park</a:t>
            </a:r>
          </a:p>
          <a:p>
            <a:endParaRPr lang="en-US" sz="2000" dirty="0">
              <a:solidFill>
                <a:srgbClr val="004685"/>
              </a:solidFill>
              <a:latin typeface="Arboria-Book" panose="02000506020000020004" pitchFamily="2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5"/>
                </a:solidFill>
                <a:latin typeface="Arboria-Book" panose="02000506020000020004" pitchFamily="2" charset="0"/>
              </a:rPr>
              <a:t>ECAT/BUILD Construction Trades Training Program Expansion</a:t>
            </a:r>
          </a:p>
          <a:p>
            <a:endParaRPr lang="en-US" sz="2000" dirty="0">
              <a:solidFill>
                <a:srgbClr val="004685"/>
              </a:solidFill>
              <a:latin typeface="Arboria-Book" panose="02000506020000020004" pitchFamily="2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5"/>
                </a:solidFill>
                <a:latin typeface="Arboria-Book" panose="02000506020000020004" pitchFamily="2" charset="0"/>
              </a:rPr>
              <a:t>Burton School Revitalization</a:t>
            </a:r>
          </a:p>
          <a:p>
            <a:pPr marL="171450" lvl="1"/>
            <a:endParaRPr lang="en-US" sz="2000" dirty="0">
              <a:solidFill>
                <a:srgbClr val="004685"/>
              </a:solidFill>
              <a:latin typeface="Arboria-Book" panose="02000506020000020004" pitchFamily="2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85"/>
                </a:solidFill>
                <a:latin typeface="Arboria-Book" panose="02000506020000020004" pitchFamily="2" charset="0"/>
              </a:rPr>
              <a:t>Inclusive Entrepreneurship Portfolio</a:t>
            </a:r>
          </a:p>
          <a:p>
            <a:pPr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4685"/>
              </a:solidFill>
              <a:latin typeface="Arboria-Book" panose="0200050602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B7E39A-4997-0F00-20DB-AE8425D77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6767" y="767449"/>
            <a:ext cx="2899454" cy="15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781D3-E8C1-833F-CACD-382CDFEA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le with a green and blue globe&#10;&#10;Description automatically generated">
            <a:extLst>
              <a:ext uri="{FF2B5EF4-FFF2-40B4-BE49-F238E27FC236}">
                <a16:creationId xmlns:a16="http://schemas.microsoft.com/office/drawing/2014/main" id="{FA552A42-8988-F3A7-5B8A-E205AD3DB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5" y="-35625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1A1FE-CBA8-4000-1CB5-90E3C9A31ED7}"/>
              </a:ext>
            </a:extLst>
          </p:cNvPr>
          <p:cNvSpPr txBox="1"/>
          <p:nvPr/>
        </p:nvSpPr>
        <p:spPr>
          <a:xfrm>
            <a:off x="475779" y="398117"/>
            <a:ext cx="5852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4685"/>
                </a:solidFill>
                <a:latin typeface="Arboria-Book" panose="02000506020000020004" pitchFamily="2" charset="0"/>
              </a:rPr>
              <a:t>What’s Next…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B66C6-348E-80F7-ECE9-8607DED91CEF}"/>
              </a:ext>
            </a:extLst>
          </p:cNvPr>
          <p:cNvSpPr txBox="1"/>
          <p:nvPr/>
        </p:nvSpPr>
        <p:spPr>
          <a:xfrm>
            <a:off x="669957" y="1376127"/>
            <a:ext cx="79308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Book" panose="02000506020000020004" pitchFamily="2" charset="0"/>
              </a:rPr>
              <a:t>Reconvene Stakeholders in Q1 2025</a:t>
            </a:r>
          </a:p>
          <a:p>
            <a:pPr lvl="2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4685"/>
              </a:solidFill>
              <a:latin typeface="Arboria-Book" panose="02000506020000020004" pitchFamily="2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Book" panose="02000506020000020004" pitchFamily="2" charset="0"/>
              </a:rPr>
              <a:t>Set goals/priorities through 2026</a:t>
            </a:r>
          </a:p>
          <a:p>
            <a:pPr marL="171450" lvl="1"/>
            <a:endParaRPr lang="en-US" sz="2800" dirty="0">
              <a:solidFill>
                <a:srgbClr val="004685"/>
              </a:solidFill>
              <a:latin typeface="Arboria-Book" panose="02000506020000020004" pitchFamily="2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Book" panose="02000506020000020004" pitchFamily="2" charset="0"/>
              </a:rPr>
              <a:t>Formalize Prioritization and Portfolio Processes</a:t>
            </a:r>
          </a:p>
          <a:p>
            <a:pPr marL="171450" lvl="1"/>
            <a:endParaRPr lang="en-US" sz="2800" dirty="0">
              <a:solidFill>
                <a:srgbClr val="004685"/>
              </a:solidFill>
              <a:latin typeface="Arboria-Book" panose="02000506020000020004" pitchFamily="2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Book" panose="02000506020000020004" pitchFamily="2" charset="0"/>
              </a:rPr>
              <a:t>Build Infinite Erie Capacity</a:t>
            </a:r>
          </a:p>
        </p:txBody>
      </p:sp>
    </p:spTree>
    <p:extLst>
      <p:ext uri="{BB962C8B-B14F-4D97-AF65-F5344CB8AC3E}">
        <p14:creationId xmlns:p14="http://schemas.microsoft.com/office/powerpoint/2010/main" val="205027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11665-E4BE-233B-7B77-D6C2166BE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le with a green and blue globe&#10;&#10;Description automatically generated">
            <a:extLst>
              <a:ext uri="{FF2B5EF4-FFF2-40B4-BE49-F238E27FC236}">
                <a16:creationId xmlns:a16="http://schemas.microsoft.com/office/drawing/2014/main" id="{DD6EB7A8-F98E-0D9A-2FF8-A3ECF90F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5" y="-35625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316A34-CCB3-FEBD-D4E2-D5F7B6DB1704}"/>
              </a:ext>
            </a:extLst>
          </p:cNvPr>
          <p:cNvSpPr txBox="1"/>
          <p:nvPr/>
        </p:nvSpPr>
        <p:spPr>
          <a:xfrm>
            <a:off x="475778" y="398117"/>
            <a:ext cx="10241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4685"/>
                </a:solidFill>
                <a:latin typeface="Arboria-Book" panose="02000506020000020004" pitchFamily="2" charset="0"/>
              </a:rPr>
              <a:t>Continuing Partnership with ECGRA…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A9C2B-48FF-8FD6-DA2D-B1C513B9C081}"/>
              </a:ext>
            </a:extLst>
          </p:cNvPr>
          <p:cNvSpPr txBox="1"/>
          <p:nvPr/>
        </p:nvSpPr>
        <p:spPr>
          <a:xfrm>
            <a:off x="601131" y="1196904"/>
            <a:ext cx="93884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Book" panose="02000506020000020004" pitchFamily="2" charset="0"/>
              </a:rPr>
              <a:t>Operations Support</a:t>
            </a:r>
          </a:p>
          <a:p>
            <a:pPr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$300,000</a:t>
            </a:r>
          </a:p>
          <a:p>
            <a:pPr lvl="3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($150,000/year through 2026)</a:t>
            </a:r>
          </a:p>
          <a:p>
            <a:pPr lvl="3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Matches ECF Commitment to Operations</a:t>
            </a:r>
          </a:p>
          <a:p>
            <a:pPr marL="171450" lvl="1"/>
            <a:endParaRPr lang="en-US" sz="2800" dirty="0">
              <a:solidFill>
                <a:srgbClr val="004685"/>
              </a:solidFill>
              <a:latin typeface="Arboria-Book" panose="02000506020000020004" pitchFamily="2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Book" panose="02000506020000020004" pitchFamily="2" charset="0"/>
              </a:rPr>
              <a:t>Governance Support</a:t>
            </a:r>
          </a:p>
          <a:p>
            <a:pPr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Expand Board of Managers to add Dr. Perry Wood, ECGRA Executive Director</a:t>
            </a:r>
          </a:p>
          <a:p>
            <a:pPr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Current BOM includes:</a:t>
            </a:r>
          </a:p>
          <a:p>
            <a:pPr lvl="3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Karen </a:t>
            </a:r>
            <a:r>
              <a:rPr lang="en-US" sz="2800" dirty="0" err="1">
                <a:solidFill>
                  <a:srgbClr val="004685"/>
                </a:solidFill>
                <a:latin typeface="Arboria-Light" panose="02000506020000020004" pitchFamily="2" charset="0"/>
              </a:rPr>
              <a:t>Bilowith</a:t>
            </a: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, President ECF</a:t>
            </a:r>
          </a:p>
          <a:p>
            <a:pPr lvl="3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Tim </a:t>
            </a:r>
            <a:r>
              <a:rPr lang="en-US" sz="2800" dirty="0" err="1">
                <a:solidFill>
                  <a:srgbClr val="004685"/>
                </a:solidFill>
                <a:latin typeface="Arboria-Light" panose="02000506020000020004" pitchFamily="2" charset="0"/>
              </a:rPr>
              <a:t>NeCastro</a:t>
            </a: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/Christy Blashock, Erie Insurance</a:t>
            </a:r>
          </a:p>
          <a:p>
            <a:pPr lvl="3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685"/>
                </a:solidFill>
                <a:latin typeface="Arboria-Light" panose="02000506020000020004" pitchFamily="2" charset="0"/>
              </a:rPr>
              <a:t>ERCGP – (vacant seat)</a:t>
            </a:r>
          </a:p>
        </p:txBody>
      </p:sp>
    </p:spTree>
    <p:extLst>
      <p:ext uri="{BB962C8B-B14F-4D97-AF65-F5344CB8AC3E}">
        <p14:creationId xmlns:p14="http://schemas.microsoft.com/office/powerpoint/2010/main" val="32618774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480</Words>
  <Application>Microsoft Office PowerPoint</Application>
  <PresentationFormat>Widescreen</PresentationFormat>
  <Paragraphs>113</Paragraphs>
  <Slides>10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Arboria  </vt:lpstr>
      <vt:lpstr>Arboria-Book</vt:lpstr>
      <vt:lpstr>Arboria-Light</vt:lpstr>
      <vt:lpstr>Arboria-Medium</vt:lpstr>
      <vt:lpstr>Arial</vt:lpstr>
      <vt:lpstr>Calibri</vt:lpstr>
      <vt:lpstr>Calibri Light</vt:lpstr>
      <vt:lpstr>Telegraf Bold</vt:lpstr>
      <vt:lpstr>1_Office Theme</vt:lpstr>
      <vt:lpstr>Office Theme</vt:lpstr>
      <vt:lpstr>file:///C:\Users\jkeeler\OneDrive%20-%20Altair%20Holdings%20LLC\Infinite%20Erie\Master%20Deck%20Tables\IE%20Slide%20-%20P5%20Technical%20Assistance.xlsx</vt:lpstr>
      <vt:lpstr>file:///C:\Users\jkeeler\OneDrive%20-%20Altair%20Holdings%20LLC\Infinite%20Erie\Master%20Deck%20Tables\IE%20Slide%20-%20P4%20Funding%20Snapshot.xlsx</vt:lpstr>
      <vt:lpstr>PowerPoint Presentation</vt:lpstr>
      <vt:lpstr>ABOUT INFINITE ERIE:   How Does Infinite Erie Fuel Inclusive Growth?</vt:lpstr>
      <vt:lpstr>Putting Plans Into Action Infinite Erie supports playbook projects at every stage of the project development pipeline</vt:lpstr>
      <vt:lpstr>PowerPoint Presentation</vt:lpstr>
      <vt:lpstr>PowerPoint Presentation</vt:lpstr>
      <vt:lpstr>FUNDING SNAPSHOT: Dollars Secured as a Result of Infinite Erie Technical Assistance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Thomas</dc:creator>
  <cp:lastModifiedBy>Tammi Michali</cp:lastModifiedBy>
  <cp:revision>3</cp:revision>
  <dcterms:created xsi:type="dcterms:W3CDTF">2024-10-02T13:57:28Z</dcterms:created>
  <dcterms:modified xsi:type="dcterms:W3CDTF">2024-11-20T20:32:09Z</dcterms:modified>
</cp:coreProperties>
</file>