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9" r:id="rId2"/>
    <p:sldId id="297" r:id="rId3"/>
    <p:sldId id="299" r:id="rId4"/>
    <p:sldId id="300" r:id="rId5"/>
    <p:sldId id="301" r:id="rId6"/>
    <p:sldId id="303" r:id="rId7"/>
    <p:sldId id="280" r:id="rId8"/>
    <p:sldId id="281" r:id="rId9"/>
    <p:sldId id="282" r:id="rId10"/>
    <p:sldId id="283" r:id="rId11"/>
    <p:sldId id="265" r:id="rId12"/>
    <p:sldId id="284" r:id="rId13"/>
    <p:sldId id="285" r:id="rId14"/>
    <p:sldId id="304" r:id="rId15"/>
    <p:sldId id="292" r:id="rId16"/>
    <p:sldId id="293" r:id="rId17"/>
    <p:sldId id="294" r:id="rId18"/>
    <p:sldId id="295" r:id="rId19"/>
    <p:sldId id="296" r:id="rId20"/>
    <p:sldId id="305" r:id="rId21"/>
    <p:sldId id="277" r:id="rId22"/>
    <p:sldId id="261" r:id="rId23"/>
    <p:sldId id="279" r:id="rId24"/>
    <p:sldId id="302" r:id="rId25"/>
    <p:sldId id="266" r:id="rId26"/>
    <p:sldId id="258" r:id="rId27"/>
    <p:sldId id="306" r:id="rId28"/>
    <p:sldId id="257" r:id="rId29"/>
    <p:sldId id="286" r:id="rId30"/>
    <p:sldId id="288" r:id="rId31"/>
    <p:sldId id="289" r:id="rId32"/>
    <p:sldId id="290" r:id="rId33"/>
    <p:sldId id="291" r:id="rId34"/>
    <p:sldId id="26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F33"/>
    <a:srgbClr val="EEC8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2925"/>
  </p:normalViewPr>
  <p:slideViewPr>
    <p:cSldViewPr snapToGrid="0" snapToObjects="1">
      <p:cViewPr varScale="1">
        <p:scale>
          <a:sx n="52" d="100"/>
          <a:sy n="52" d="100"/>
        </p:scale>
        <p:origin x="12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8CB12-A9A7-0146-821C-C4490A9CF7DC}" type="datetimeFigureOut">
              <a:rPr lang="en-US" smtClean="0"/>
              <a:t>11/20/2024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EDDB5-C886-2F4B-AC7E-31DA38AA0AFE}" type="slidenum">
              <a:rPr lang="en-US" smtClean="0"/>
              <a:t>‹#›</a:t>
            </a:fld>
            <a:endParaRPr lang="en-US"/>
          </a:p>
        </p:txBody>
      </p:sp>
    </p:spTree>
    <p:extLst>
      <p:ext uri="{BB962C8B-B14F-4D97-AF65-F5344CB8AC3E}">
        <p14:creationId xmlns:p14="http://schemas.microsoft.com/office/powerpoint/2010/main" val="4245574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EDDB5-C886-2F4B-AC7E-31DA38AA0AFE}" type="slidenum">
              <a:rPr lang="en-US" smtClean="0"/>
              <a:t>1</a:t>
            </a:fld>
            <a:endParaRPr lang="en-US"/>
          </a:p>
        </p:txBody>
      </p:sp>
    </p:spTree>
    <p:extLst>
      <p:ext uri="{BB962C8B-B14F-4D97-AF65-F5344CB8AC3E}">
        <p14:creationId xmlns:p14="http://schemas.microsoft.com/office/powerpoint/2010/main" val="1892942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C1520-FB03-7E53-140A-D0F60C2052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947CF4-2E0D-B6D4-8805-108A81F1CB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FDF600-54B4-9B6C-D232-8E9A4EE1EA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938EB9-4B9C-69D6-8A4B-8E6658D661EF}"/>
              </a:ext>
            </a:extLst>
          </p:cNvPr>
          <p:cNvSpPr>
            <a:spLocks noGrp="1"/>
          </p:cNvSpPr>
          <p:nvPr>
            <p:ph type="sldNum" sz="quarter" idx="5"/>
          </p:nvPr>
        </p:nvSpPr>
        <p:spPr/>
        <p:txBody>
          <a:bodyPr/>
          <a:lstStyle/>
          <a:p>
            <a:fld id="{3D1EDDB5-C886-2F4B-AC7E-31DA38AA0AFE}" type="slidenum">
              <a:rPr lang="en-US" smtClean="0"/>
              <a:t>12</a:t>
            </a:fld>
            <a:endParaRPr lang="en-US"/>
          </a:p>
        </p:txBody>
      </p:sp>
    </p:spTree>
    <p:extLst>
      <p:ext uri="{BB962C8B-B14F-4D97-AF65-F5344CB8AC3E}">
        <p14:creationId xmlns:p14="http://schemas.microsoft.com/office/powerpoint/2010/main" val="3259598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EDDB5-C886-2F4B-AC7E-31DA38AA0AFE}" type="slidenum">
              <a:rPr lang="en-US" smtClean="0"/>
              <a:t>16</a:t>
            </a:fld>
            <a:endParaRPr lang="en-US"/>
          </a:p>
        </p:txBody>
      </p:sp>
    </p:spTree>
    <p:extLst>
      <p:ext uri="{BB962C8B-B14F-4D97-AF65-F5344CB8AC3E}">
        <p14:creationId xmlns:p14="http://schemas.microsoft.com/office/powerpoint/2010/main" val="64956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EDDB5-C886-2F4B-AC7E-31DA38AA0AFE}" type="slidenum">
              <a:rPr lang="en-US" smtClean="0"/>
              <a:t>17</a:t>
            </a:fld>
            <a:endParaRPr lang="en-US"/>
          </a:p>
        </p:txBody>
      </p:sp>
    </p:spTree>
    <p:extLst>
      <p:ext uri="{BB962C8B-B14F-4D97-AF65-F5344CB8AC3E}">
        <p14:creationId xmlns:p14="http://schemas.microsoft.com/office/powerpoint/2010/main" val="752045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EFEFB-AB4A-83D3-68ED-C070307D71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BF697-A29D-112A-93A9-CADDF5E5B6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60664-4259-FCB1-3D1E-24143E21E6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ECED55-831E-16E9-3F1E-FF947C1C0006}"/>
              </a:ext>
            </a:extLst>
          </p:cNvPr>
          <p:cNvSpPr>
            <a:spLocks noGrp="1"/>
          </p:cNvSpPr>
          <p:nvPr>
            <p:ph type="sldNum" sz="quarter" idx="5"/>
          </p:nvPr>
        </p:nvSpPr>
        <p:spPr/>
        <p:txBody>
          <a:bodyPr/>
          <a:lstStyle/>
          <a:p>
            <a:fld id="{3D1EDDB5-C886-2F4B-AC7E-31DA38AA0AFE}" type="slidenum">
              <a:rPr lang="en-US" smtClean="0"/>
              <a:t>18</a:t>
            </a:fld>
            <a:endParaRPr lang="en-US"/>
          </a:p>
        </p:txBody>
      </p:sp>
    </p:spTree>
    <p:extLst>
      <p:ext uri="{BB962C8B-B14F-4D97-AF65-F5344CB8AC3E}">
        <p14:creationId xmlns:p14="http://schemas.microsoft.com/office/powerpoint/2010/main" val="3623602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EDDB5-C886-2F4B-AC7E-31DA38AA0AFE}" type="slidenum">
              <a:rPr lang="en-US" smtClean="0"/>
              <a:t>21</a:t>
            </a:fld>
            <a:endParaRPr lang="en-US"/>
          </a:p>
        </p:txBody>
      </p:sp>
    </p:spTree>
    <p:extLst>
      <p:ext uri="{BB962C8B-B14F-4D97-AF65-F5344CB8AC3E}">
        <p14:creationId xmlns:p14="http://schemas.microsoft.com/office/powerpoint/2010/main" val="64956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EDDB5-C886-2F4B-AC7E-31DA38AA0AFE}" type="slidenum">
              <a:rPr lang="en-US" smtClean="0"/>
              <a:t>22</a:t>
            </a:fld>
            <a:endParaRPr lang="en-US"/>
          </a:p>
        </p:txBody>
      </p:sp>
    </p:spTree>
    <p:extLst>
      <p:ext uri="{BB962C8B-B14F-4D97-AF65-F5344CB8AC3E}">
        <p14:creationId xmlns:p14="http://schemas.microsoft.com/office/powerpoint/2010/main" val="2044785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EFEFB-AB4A-83D3-68ED-C070307D71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BF697-A29D-112A-93A9-CADDF5E5B6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60664-4259-FCB1-3D1E-24143E21E6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ECED55-831E-16E9-3F1E-FF947C1C0006}"/>
              </a:ext>
            </a:extLst>
          </p:cNvPr>
          <p:cNvSpPr>
            <a:spLocks noGrp="1"/>
          </p:cNvSpPr>
          <p:nvPr>
            <p:ph type="sldNum" sz="quarter" idx="5"/>
          </p:nvPr>
        </p:nvSpPr>
        <p:spPr/>
        <p:txBody>
          <a:bodyPr/>
          <a:lstStyle/>
          <a:p>
            <a:fld id="{3D1EDDB5-C886-2F4B-AC7E-31DA38AA0AFE}" type="slidenum">
              <a:rPr lang="en-US" smtClean="0"/>
              <a:t>23</a:t>
            </a:fld>
            <a:endParaRPr lang="en-US"/>
          </a:p>
        </p:txBody>
      </p:sp>
    </p:spTree>
    <p:extLst>
      <p:ext uri="{BB962C8B-B14F-4D97-AF65-F5344CB8AC3E}">
        <p14:creationId xmlns:p14="http://schemas.microsoft.com/office/powerpoint/2010/main" val="3623602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A37F1-252D-3124-791B-E97BDA19A4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68BD74-539E-9E10-2E7F-E107266402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085C07-2CDC-09E5-FCBE-3B1B2D15E3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D67C7C-195A-4C00-A411-CCC4E59FCE2C}"/>
              </a:ext>
            </a:extLst>
          </p:cNvPr>
          <p:cNvSpPr>
            <a:spLocks noGrp="1"/>
          </p:cNvSpPr>
          <p:nvPr>
            <p:ph type="sldNum" sz="quarter" idx="5"/>
          </p:nvPr>
        </p:nvSpPr>
        <p:spPr/>
        <p:txBody>
          <a:bodyPr/>
          <a:lstStyle/>
          <a:p>
            <a:fld id="{3D1EDDB5-C886-2F4B-AC7E-31DA38AA0AFE}" type="slidenum">
              <a:rPr lang="en-US" smtClean="0"/>
              <a:t>24</a:t>
            </a:fld>
            <a:endParaRPr lang="en-US"/>
          </a:p>
        </p:txBody>
      </p:sp>
    </p:spTree>
    <p:extLst>
      <p:ext uri="{BB962C8B-B14F-4D97-AF65-F5344CB8AC3E}">
        <p14:creationId xmlns:p14="http://schemas.microsoft.com/office/powerpoint/2010/main" val="2994768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EDDB5-C886-2F4B-AC7E-31DA38AA0AFE}" type="slidenum">
              <a:rPr lang="en-US" smtClean="0"/>
              <a:t>25</a:t>
            </a:fld>
            <a:endParaRPr lang="en-US"/>
          </a:p>
        </p:txBody>
      </p:sp>
    </p:spTree>
    <p:extLst>
      <p:ext uri="{BB962C8B-B14F-4D97-AF65-F5344CB8AC3E}">
        <p14:creationId xmlns:p14="http://schemas.microsoft.com/office/powerpoint/2010/main" val="3193895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EDDB5-C886-2F4B-AC7E-31DA38AA0AFE}" type="slidenum">
              <a:rPr lang="en-US" smtClean="0"/>
              <a:t>28</a:t>
            </a:fld>
            <a:endParaRPr lang="en-US"/>
          </a:p>
        </p:txBody>
      </p:sp>
    </p:spTree>
    <p:extLst>
      <p:ext uri="{BB962C8B-B14F-4D97-AF65-F5344CB8AC3E}">
        <p14:creationId xmlns:p14="http://schemas.microsoft.com/office/powerpoint/2010/main" val="477031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EDDB5-C886-2F4B-AC7E-31DA38AA0AFE}" type="slidenum">
              <a:rPr lang="en-US" smtClean="0"/>
              <a:t>2</a:t>
            </a:fld>
            <a:endParaRPr lang="en-US"/>
          </a:p>
        </p:txBody>
      </p:sp>
    </p:spTree>
    <p:extLst>
      <p:ext uri="{BB962C8B-B14F-4D97-AF65-F5344CB8AC3E}">
        <p14:creationId xmlns:p14="http://schemas.microsoft.com/office/powerpoint/2010/main" val="64956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EDDB5-C886-2F4B-AC7E-31DA38AA0AFE}" type="slidenum">
              <a:rPr lang="en-US" smtClean="0"/>
              <a:t>29</a:t>
            </a:fld>
            <a:endParaRPr lang="en-US"/>
          </a:p>
        </p:txBody>
      </p:sp>
    </p:spTree>
    <p:extLst>
      <p:ext uri="{BB962C8B-B14F-4D97-AF65-F5344CB8AC3E}">
        <p14:creationId xmlns:p14="http://schemas.microsoft.com/office/powerpoint/2010/main" val="2044785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FCB7F-5921-0A0A-D4AB-68AA0912E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D5A986-84F5-2543-8720-8D7D0614BD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3E0F4-4A70-6741-5369-ACCD2B213F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636AF8-ECE3-8A3C-9C2E-4E820AD97840}"/>
              </a:ext>
            </a:extLst>
          </p:cNvPr>
          <p:cNvSpPr>
            <a:spLocks noGrp="1"/>
          </p:cNvSpPr>
          <p:nvPr>
            <p:ph type="sldNum" sz="quarter" idx="5"/>
          </p:nvPr>
        </p:nvSpPr>
        <p:spPr/>
        <p:txBody>
          <a:bodyPr/>
          <a:lstStyle/>
          <a:p>
            <a:fld id="{3D1EDDB5-C886-2F4B-AC7E-31DA38AA0AFE}" type="slidenum">
              <a:rPr lang="en-US" smtClean="0"/>
              <a:t>30</a:t>
            </a:fld>
            <a:endParaRPr lang="en-US"/>
          </a:p>
        </p:txBody>
      </p:sp>
    </p:spTree>
    <p:extLst>
      <p:ext uri="{BB962C8B-B14F-4D97-AF65-F5344CB8AC3E}">
        <p14:creationId xmlns:p14="http://schemas.microsoft.com/office/powerpoint/2010/main" val="1007643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EDDB5-C886-2F4B-AC7E-31DA38AA0AFE}" type="slidenum">
              <a:rPr lang="en-US" smtClean="0"/>
              <a:t>31</a:t>
            </a:fld>
            <a:endParaRPr lang="en-US"/>
          </a:p>
        </p:txBody>
      </p:sp>
    </p:spTree>
    <p:extLst>
      <p:ext uri="{BB962C8B-B14F-4D97-AF65-F5344CB8AC3E}">
        <p14:creationId xmlns:p14="http://schemas.microsoft.com/office/powerpoint/2010/main" val="64956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D6DB4-27B7-884B-495E-8D3DDC788E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7AF1A6-B533-401E-C4CD-6C95690716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829A31-7365-816A-3920-B344518C95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DFD985-D28D-0B1F-70B3-4FC8ACAD4A8C}"/>
              </a:ext>
            </a:extLst>
          </p:cNvPr>
          <p:cNvSpPr>
            <a:spLocks noGrp="1"/>
          </p:cNvSpPr>
          <p:nvPr>
            <p:ph type="sldNum" sz="quarter" idx="5"/>
          </p:nvPr>
        </p:nvSpPr>
        <p:spPr/>
        <p:txBody>
          <a:bodyPr/>
          <a:lstStyle/>
          <a:p>
            <a:fld id="{3D1EDDB5-C886-2F4B-AC7E-31DA38AA0AFE}" type="slidenum">
              <a:rPr lang="en-US" smtClean="0"/>
              <a:t>32</a:t>
            </a:fld>
            <a:endParaRPr lang="en-US"/>
          </a:p>
        </p:txBody>
      </p:sp>
    </p:spTree>
    <p:extLst>
      <p:ext uri="{BB962C8B-B14F-4D97-AF65-F5344CB8AC3E}">
        <p14:creationId xmlns:p14="http://schemas.microsoft.com/office/powerpoint/2010/main" val="4031969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EDDB5-C886-2F4B-AC7E-31DA38AA0AFE}" type="slidenum">
              <a:rPr lang="en-US" smtClean="0"/>
              <a:t>3</a:t>
            </a:fld>
            <a:endParaRPr lang="en-US"/>
          </a:p>
        </p:txBody>
      </p:sp>
    </p:spTree>
    <p:extLst>
      <p:ext uri="{BB962C8B-B14F-4D97-AF65-F5344CB8AC3E}">
        <p14:creationId xmlns:p14="http://schemas.microsoft.com/office/powerpoint/2010/main" val="2044785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EDDB5-C886-2F4B-AC7E-31DA38AA0AFE}" type="slidenum">
              <a:rPr lang="en-US" smtClean="0"/>
              <a:t>4</a:t>
            </a:fld>
            <a:endParaRPr lang="en-US"/>
          </a:p>
        </p:txBody>
      </p:sp>
    </p:spTree>
    <p:extLst>
      <p:ext uri="{BB962C8B-B14F-4D97-AF65-F5344CB8AC3E}">
        <p14:creationId xmlns:p14="http://schemas.microsoft.com/office/powerpoint/2010/main" val="82417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EDDB5-C886-2F4B-AC7E-31DA38AA0AFE}" type="slidenum">
              <a:rPr lang="en-US" smtClean="0"/>
              <a:t>7</a:t>
            </a:fld>
            <a:endParaRPr lang="en-US"/>
          </a:p>
        </p:txBody>
      </p:sp>
    </p:spTree>
    <p:extLst>
      <p:ext uri="{BB962C8B-B14F-4D97-AF65-F5344CB8AC3E}">
        <p14:creationId xmlns:p14="http://schemas.microsoft.com/office/powerpoint/2010/main" val="64956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908B8-225E-65FC-EA5F-C822948BA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2DBF6-9149-3FB7-FA2A-99D8CD0872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CEDF87-79A5-24BA-F63C-6B8DF405F9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A6885E-FA5D-0015-0203-5981F3F56B27}"/>
              </a:ext>
            </a:extLst>
          </p:cNvPr>
          <p:cNvSpPr>
            <a:spLocks noGrp="1"/>
          </p:cNvSpPr>
          <p:nvPr>
            <p:ph type="sldNum" sz="quarter" idx="5"/>
          </p:nvPr>
        </p:nvSpPr>
        <p:spPr/>
        <p:txBody>
          <a:bodyPr/>
          <a:lstStyle/>
          <a:p>
            <a:fld id="{3D1EDDB5-C886-2F4B-AC7E-31DA38AA0AFE}" type="slidenum">
              <a:rPr lang="en-US" smtClean="0"/>
              <a:t>8</a:t>
            </a:fld>
            <a:endParaRPr lang="en-US"/>
          </a:p>
        </p:txBody>
      </p:sp>
    </p:spTree>
    <p:extLst>
      <p:ext uri="{BB962C8B-B14F-4D97-AF65-F5344CB8AC3E}">
        <p14:creationId xmlns:p14="http://schemas.microsoft.com/office/powerpoint/2010/main" val="4102873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EDDB5-C886-2F4B-AC7E-31DA38AA0AFE}" type="slidenum">
              <a:rPr lang="en-US" smtClean="0"/>
              <a:t>9</a:t>
            </a:fld>
            <a:endParaRPr lang="en-US"/>
          </a:p>
        </p:txBody>
      </p:sp>
    </p:spTree>
    <p:extLst>
      <p:ext uri="{BB962C8B-B14F-4D97-AF65-F5344CB8AC3E}">
        <p14:creationId xmlns:p14="http://schemas.microsoft.com/office/powerpoint/2010/main" val="2044785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EFEFB-AB4A-83D3-68ED-C070307D71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BF697-A29D-112A-93A9-CADDF5E5B6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60664-4259-FCB1-3D1E-24143E21E6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ECED55-831E-16E9-3F1E-FF947C1C0006}"/>
              </a:ext>
            </a:extLst>
          </p:cNvPr>
          <p:cNvSpPr>
            <a:spLocks noGrp="1"/>
          </p:cNvSpPr>
          <p:nvPr>
            <p:ph type="sldNum" sz="quarter" idx="5"/>
          </p:nvPr>
        </p:nvSpPr>
        <p:spPr/>
        <p:txBody>
          <a:bodyPr/>
          <a:lstStyle/>
          <a:p>
            <a:fld id="{3D1EDDB5-C886-2F4B-AC7E-31DA38AA0AFE}" type="slidenum">
              <a:rPr lang="en-US" smtClean="0"/>
              <a:t>10</a:t>
            </a:fld>
            <a:endParaRPr lang="en-US"/>
          </a:p>
        </p:txBody>
      </p:sp>
    </p:spTree>
    <p:extLst>
      <p:ext uri="{BB962C8B-B14F-4D97-AF65-F5344CB8AC3E}">
        <p14:creationId xmlns:p14="http://schemas.microsoft.com/office/powerpoint/2010/main" val="362360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EDDB5-C886-2F4B-AC7E-31DA38AA0AFE}" type="slidenum">
              <a:rPr lang="en-US" smtClean="0"/>
              <a:t>11</a:t>
            </a:fld>
            <a:endParaRPr lang="en-US"/>
          </a:p>
        </p:txBody>
      </p:sp>
    </p:spTree>
    <p:extLst>
      <p:ext uri="{BB962C8B-B14F-4D97-AF65-F5344CB8AC3E}">
        <p14:creationId xmlns:p14="http://schemas.microsoft.com/office/powerpoint/2010/main" val="824174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0E6DF-2EAE-E547-9240-21D61F0457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E2EDCC-C711-D845-875D-746023C9DD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A5152A-C351-B942-AAB6-B76BE7B01245}"/>
              </a:ext>
            </a:extLst>
          </p:cNvPr>
          <p:cNvSpPr>
            <a:spLocks noGrp="1"/>
          </p:cNvSpPr>
          <p:nvPr>
            <p:ph type="dt" sz="half" idx="10"/>
          </p:nvPr>
        </p:nvSpPr>
        <p:spPr/>
        <p:txBody>
          <a:bodyPr/>
          <a:lstStyle/>
          <a:p>
            <a:fld id="{C6F860B8-B70D-234A-9603-49A77187CC32}" type="datetimeFigureOut">
              <a:rPr lang="en-US" smtClean="0"/>
              <a:t>11/20/2024</a:t>
            </a:fld>
            <a:endParaRPr lang="en-US"/>
          </a:p>
        </p:txBody>
      </p:sp>
      <p:sp>
        <p:nvSpPr>
          <p:cNvPr id="5" name="Footer Placeholder 4">
            <a:extLst>
              <a:ext uri="{FF2B5EF4-FFF2-40B4-BE49-F238E27FC236}">
                <a16:creationId xmlns:a16="http://schemas.microsoft.com/office/drawing/2014/main" id="{9E1E4BA4-15B0-1D4D-8701-5E64ABDC7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8388AA-09D4-E943-8BBC-AF6CDB645D49}"/>
              </a:ext>
            </a:extLst>
          </p:cNvPr>
          <p:cNvSpPr>
            <a:spLocks noGrp="1"/>
          </p:cNvSpPr>
          <p:nvPr>
            <p:ph type="sldNum" sz="quarter" idx="12"/>
          </p:nvPr>
        </p:nvSpPr>
        <p:spPr/>
        <p:txBody>
          <a:bodyPr/>
          <a:lstStyle/>
          <a:p>
            <a:fld id="{6D8C7281-45A8-1643-8A94-9A472DA79499}" type="slidenum">
              <a:rPr lang="en-US" smtClean="0"/>
              <a:t>‹#›</a:t>
            </a:fld>
            <a:endParaRPr lang="en-US"/>
          </a:p>
        </p:txBody>
      </p:sp>
    </p:spTree>
    <p:extLst>
      <p:ext uri="{BB962C8B-B14F-4D97-AF65-F5344CB8AC3E}">
        <p14:creationId xmlns:p14="http://schemas.microsoft.com/office/powerpoint/2010/main" val="2604393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59E88-1C2A-994B-BA66-8BDE6737F2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EBB297-0D52-D94E-87A9-A105D2C00D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88F20A-810C-7C4C-990E-B483DDA3AAFB}"/>
              </a:ext>
            </a:extLst>
          </p:cNvPr>
          <p:cNvSpPr>
            <a:spLocks noGrp="1"/>
          </p:cNvSpPr>
          <p:nvPr>
            <p:ph type="dt" sz="half" idx="10"/>
          </p:nvPr>
        </p:nvSpPr>
        <p:spPr/>
        <p:txBody>
          <a:bodyPr/>
          <a:lstStyle/>
          <a:p>
            <a:fld id="{C6F860B8-B70D-234A-9603-49A77187CC32}" type="datetimeFigureOut">
              <a:rPr lang="en-US" smtClean="0"/>
              <a:t>11/20/2024</a:t>
            </a:fld>
            <a:endParaRPr lang="en-US"/>
          </a:p>
        </p:txBody>
      </p:sp>
      <p:sp>
        <p:nvSpPr>
          <p:cNvPr id="5" name="Footer Placeholder 4">
            <a:extLst>
              <a:ext uri="{FF2B5EF4-FFF2-40B4-BE49-F238E27FC236}">
                <a16:creationId xmlns:a16="http://schemas.microsoft.com/office/drawing/2014/main" id="{2561E21E-B4C4-9F4F-BB1B-CCA1BE75C4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5F0F89-3809-4040-9A11-F5F26F7ED88F}"/>
              </a:ext>
            </a:extLst>
          </p:cNvPr>
          <p:cNvSpPr>
            <a:spLocks noGrp="1"/>
          </p:cNvSpPr>
          <p:nvPr>
            <p:ph type="sldNum" sz="quarter" idx="12"/>
          </p:nvPr>
        </p:nvSpPr>
        <p:spPr/>
        <p:txBody>
          <a:bodyPr/>
          <a:lstStyle/>
          <a:p>
            <a:fld id="{6D8C7281-45A8-1643-8A94-9A472DA79499}" type="slidenum">
              <a:rPr lang="en-US" smtClean="0"/>
              <a:t>‹#›</a:t>
            </a:fld>
            <a:endParaRPr lang="en-US"/>
          </a:p>
        </p:txBody>
      </p:sp>
    </p:spTree>
    <p:extLst>
      <p:ext uri="{BB962C8B-B14F-4D97-AF65-F5344CB8AC3E}">
        <p14:creationId xmlns:p14="http://schemas.microsoft.com/office/powerpoint/2010/main" val="1238318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16196F-81EE-4941-80B3-79BE531683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9709AE-10A2-9942-B6FA-48CCD15336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D6AE5F-25FB-7545-BC86-F493734FC96B}"/>
              </a:ext>
            </a:extLst>
          </p:cNvPr>
          <p:cNvSpPr>
            <a:spLocks noGrp="1"/>
          </p:cNvSpPr>
          <p:nvPr>
            <p:ph type="dt" sz="half" idx="10"/>
          </p:nvPr>
        </p:nvSpPr>
        <p:spPr/>
        <p:txBody>
          <a:bodyPr/>
          <a:lstStyle/>
          <a:p>
            <a:fld id="{C6F860B8-B70D-234A-9603-49A77187CC32}" type="datetimeFigureOut">
              <a:rPr lang="en-US" smtClean="0"/>
              <a:t>11/20/2024</a:t>
            </a:fld>
            <a:endParaRPr lang="en-US"/>
          </a:p>
        </p:txBody>
      </p:sp>
      <p:sp>
        <p:nvSpPr>
          <p:cNvPr id="5" name="Footer Placeholder 4">
            <a:extLst>
              <a:ext uri="{FF2B5EF4-FFF2-40B4-BE49-F238E27FC236}">
                <a16:creationId xmlns:a16="http://schemas.microsoft.com/office/drawing/2014/main" id="{01B92E59-514E-894B-B59A-2290DCCECA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DE629-E0A0-B240-ABF6-13D58E8D30BE}"/>
              </a:ext>
            </a:extLst>
          </p:cNvPr>
          <p:cNvSpPr>
            <a:spLocks noGrp="1"/>
          </p:cNvSpPr>
          <p:nvPr>
            <p:ph type="sldNum" sz="quarter" idx="12"/>
          </p:nvPr>
        </p:nvSpPr>
        <p:spPr/>
        <p:txBody>
          <a:bodyPr/>
          <a:lstStyle/>
          <a:p>
            <a:fld id="{6D8C7281-45A8-1643-8A94-9A472DA79499}" type="slidenum">
              <a:rPr lang="en-US" smtClean="0"/>
              <a:t>‹#›</a:t>
            </a:fld>
            <a:endParaRPr lang="en-US"/>
          </a:p>
        </p:txBody>
      </p:sp>
    </p:spTree>
    <p:extLst>
      <p:ext uri="{BB962C8B-B14F-4D97-AF65-F5344CB8AC3E}">
        <p14:creationId xmlns:p14="http://schemas.microsoft.com/office/powerpoint/2010/main" val="3553492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7AFCA-8490-CA43-A691-1EA1042C32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85042C-97E9-9A45-B79D-1CEB6E7A92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21E0C-3A67-8241-8848-FCAAC1D85B63}"/>
              </a:ext>
            </a:extLst>
          </p:cNvPr>
          <p:cNvSpPr>
            <a:spLocks noGrp="1"/>
          </p:cNvSpPr>
          <p:nvPr>
            <p:ph type="dt" sz="half" idx="10"/>
          </p:nvPr>
        </p:nvSpPr>
        <p:spPr/>
        <p:txBody>
          <a:bodyPr/>
          <a:lstStyle/>
          <a:p>
            <a:fld id="{C6F860B8-B70D-234A-9603-49A77187CC32}" type="datetimeFigureOut">
              <a:rPr lang="en-US" smtClean="0"/>
              <a:t>11/20/2024</a:t>
            </a:fld>
            <a:endParaRPr lang="en-US"/>
          </a:p>
        </p:txBody>
      </p:sp>
      <p:sp>
        <p:nvSpPr>
          <p:cNvPr id="5" name="Footer Placeholder 4">
            <a:extLst>
              <a:ext uri="{FF2B5EF4-FFF2-40B4-BE49-F238E27FC236}">
                <a16:creationId xmlns:a16="http://schemas.microsoft.com/office/drawing/2014/main" id="{FDE534BD-A542-D74D-910B-7544EA1FF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206D1-FE25-F44D-B5A5-911BAC2907A3}"/>
              </a:ext>
            </a:extLst>
          </p:cNvPr>
          <p:cNvSpPr>
            <a:spLocks noGrp="1"/>
          </p:cNvSpPr>
          <p:nvPr>
            <p:ph type="sldNum" sz="quarter" idx="12"/>
          </p:nvPr>
        </p:nvSpPr>
        <p:spPr/>
        <p:txBody>
          <a:bodyPr/>
          <a:lstStyle/>
          <a:p>
            <a:fld id="{6D8C7281-45A8-1643-8A94-9A472DA79499}" type="slidenum">
              <a:rPr lang="en-US" smtClean="0"/>
              <a:t>‹#›</a:t>
            </a:fld>
            <a:endParaRPr lang="en-US"/>
          </a:p>
        </p:txBody>
      </p:sp>
    </p:spTree>
    <p:extLst>
      <p:ext uri="{BB962C8B-B14F-4D97-AF65-F5344CB8AC3E}">
        <p14:creationId xmlns:p14="http://schemas.microsoft.com/office/powerpoint/2010/main" val="1880227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CD995-BF9F-F444-A194-E40327F030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4B1B2C-A00D-A740-A643-12C053623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B2CC90-DC5B-534C-9477-55EF466EBD1B}"/>
              </a:ext>
            </a:extLst>
          </p:cNvPr>
          <p:cNvSpPr>
            <a:spLocks noGrp="1"/>
          </p:cNvSpPr>
          <p:nvPr>
            <p:ph type="dt" sz="half" idx="10"/>
          </p:nvPr>
        </p:nvSpPr>
        <p:spPr/>
        <p:txBody>
          <a:bodyPr/>
          <a:lstStyle/>
          <a:p>
            <a:fld id="{C6F860B8-B70D-234A-9603-49A77187CC32}" type="datetimeFigureOut">
              <a:rPr lang="en-US" smtClean="0"/>
              <a:t>11/20/2024</a:t>
            </a:fld>
            <a:endParaRPr lang="en-US"/>
          </a:p>
        </p:txBody>
      </p:sp>
      <p:sp>
        <p:nvSpPr>
          <p:cNvPr id="5" name="Footer Placeholder 4">
            <a:extLst>
              <a:ext uri="{FF2B5EF4-FFF2-40B4-BE49-F238E27FC236}">
                <a16:creationId xmlns:a16="http://schemas.microsoft.com/office/drawing/2014/main" id="{083D3714-99F8-174E-8718-3937598B4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444E5E-A5F2-6C40-BFDD-71727BE9CB1D}"/>
              </a:ext>
            </a:extLst>
          </p:cNvPr>
          <p:cNvSpPr>
            <a:spLocks noGrp="1"/>
          </p:cNvSpPr>
          <p:nvPr>
            <p:ph type="sldNum" sz="quarter" idx="12"/>
          </p:nvPr>
        </p:nvSpPr>
        <p:spPr/>
        <p:txBody>
          <a:bodyPr/>
          <a:lstStyle/>
          <a:p>
            <a:fld id="{6D8C7281-45A8-1643-8A94-9A472DA79499}" type="slidenum">
              <a:rPr lang="en-US" smtClean="0"/>
              <a:t>‹#›</a:t>
            </a:fld>
            <a:endParaRPr lang="en-US"/>
          </a:p>
        </p:txBody>
      </p:sp>
    </p:spTree>
    <p:extLst>
      <p:ext uri="{BB962C8B-B14F-4D97-AF65-F5344CB8AC3E}">
        <p14:creationId xmlns:p14="http://schemas.microsoft.com/office/powerpoint/2010/main" val="2746973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60E63-5C7C-9B4B-89F6-B4D1876659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1DD426-3FA8-524C-8CC3-571914C70D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BB3C2A-50EE-1F4E-8ED2-5FE097BA98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F1113-DE99-5443-8C14-3911C4CFCBA3}"/>
              </a:ext>
            </a:extLst>
          </p:cNvPr>
          <p:cNvSpPr>
            <a:spLocks noGrp="1"/>
          </p:cNvSpPr>
          <p:nvPr>
            <p:ph type="dt" sz="half" idx="10"/>
          </p:nvPr>
        </p:nvSpPr>
        <p:spPr/>
        <p:txBody>
          <a:bodyPr/>
          <a:lstStyle/>
          <a:p>
            <a:fld id="{C6F860B8-B70D-234A-9603-49A77187CC32}" type="datetimeFigureOut">
              <a:rPr lang="en-US" smtClean="0"/>
              <a:t>11/20/2024</a:t>
            </a:fld>
            <a:endParaRPr lang="en-US"/>
          </a:p>
        </p:txBody>
      </p:sp>
      <p:sp>
        <p:nvSpPr>
          <p:cNvPr id="6" name="Footer Placeholder 5">
            <a:extLst>
              <a:ext uri="{FF2B5EF4-FFF2-40B4-BE49-F238E27FC236}">
                <a16:creationId xmlns:a16="http://schemas.microsoft.com/office/drawing/2014/main" id="{28D9CFC3-F05B-754B-81DD-9940CA1125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23F633-5C69-244D-9E87-C70BF4FFC39F}"/>
              </a:ext>
            </a:extLst>
          </p:cNvPr>
          <p:cNvSpPr>
            <a:spLocks noGrp="1"/>
          </p:cNvSpPr>
          <p:nvPr>
            <p:ph type="sldNum" sz="quarter" idx="12"/>
          </p:nvPr>
        </p:nvSpPr>
        <p:spPr/>
        <p:txBody>
          <a:bodyPr/>
          <a:lstStyle/>
          <a:p>
            <a:fld id="{6D8C7281-45A8-1643-8A94-9A472DA79499}" type="slidenum">
              <a:rPr lang="en-US" smtClean="0"/>
              <a:t>‹#›</a:t>
            </a:fld>
            <a:endParaRPr lang="en-US"/>
          </a:p>
        </p:txBody>
      </p:sp>
    </p:spTree>
    <p:extLst>
      <p:ext uri="{BB962C8B-B14F-4D97-AF65-F5344CB8AC3E}">
        <p14:creationId xmlns:p14="http://schemas.microsoft.com/office/powerpoint/2010/main" val="3827022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98CD7-0689-3E43-A16A-A51F70DC7B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1D4A52-E7BA-2A4E-B234-5D45B0A270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77892E-5042-9849-BAA1-8062D8612C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798305-EFF6-C144-8B08-8C44201D42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7BE6FF-17E5-8943-BAD6-CA4BA4306F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35B389-C0F0-2F4F-BF35-FA3F697D8B3D}"/>
              </a:ext>
            </a:extLst>
          </p:cNvPr>
          <p:cNvSpPr>
            <a:spLocks noGrp="1"/>
          </p:cNvSpPr>
          <p:nvPr>
            <p:ph type="dt" sz="half" idx="10"/>
          </p:nvPr>
        </p:nvSpPr>
        <p:spPr/>
        <p:txBody>
          <a:bodyPr/>
          <a:lstStyle/>
          <a:p>
            <a:fld id="{C6F860B8-B70D-234A-9603-49A77187CC32}" type="datetimeFigureOut">
              <a:rPr lang="en-US" smtClean="0"/>
              <a:t>11/20/2024</a:t>
            </a:fld>
            <a:endParaRPr lang="en-US"/>
          </a:p>
        </p:txBody>
      </p:sp>
      <p:sp>
        <p:nvSpPr>
          <p:cNvPr id="8" name="Footer Placeholder 7">
            <a:extLst>
              <a:ext uri="{FF2B5EF4-FFF2-40B4-BE49-F238E27FC236}">
                <a16:creationId xmlns:a16="http://schemas.microsoft.com/office/drawing/2014/main" id="{A1014F05-166E-704B-A0FF-D82CBD3A62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7AC0CE-353F-2143-874D-5885DAEBC1C1}"/>
              </a:ext>
            </a:extLst>
          </p:cNvPr>
          <p:cNvSpPr>
            <a:spLocks noGrp="1"/>
          </p:cNvSpPr>
          <p:nvPr>
            <p:ph type="sldNum" sz="quarter" idx="12"/>
          </p:nvPr>
        </p:nvSpPr>
        <p:spPr/>
        <p:txBody>
          <a:bodyPr/>
          <a:lstStyle/>
          <a:p>
            <a:fld id="{6D8C7281-45A8-1643-8A94-9A472DA79499}" type="slidenum">
              <a:rPr lang="en-US" smtClean="0"/>
              <a:t>‹#›</a:t>
            </a:fld>
            <a:endParaRPr lang="en-US"/>
          </a:p>
        </p:txBody>
      </p:sp>
    </p:spTree>
    <p:extLst>
      <p:ext uri="{BB962C8B-B14F-4D97-AF65-F5344CB8AC3E}">
        <p14:creationId xmlns:p14="http://schemas.microsoft.com/office/powerpoint/2010/main" val="727517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68A1-05FE-3643-9A43-7ED5EEC156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0C32EE-8F67-A543-BF6A-C220010198FB}"/>
              </a:ext>
            </a:extLst>
          </p:cNvPr>
          <p:cNvSpPr>
            <a:spLocks noGrp="1"/>
          </p:cNvSpPr>
          <p:nvPr>
            <p:ph type="dt" sz="half" idx="10"/>
          </p:nvPr>
        </p:nvSpPr>
        <p:spPr/>
        <p:txBody>
          <a:bodyPr/>
          <a:lstStyle/>
          <a:p>
            <a:fld id="{C6F860B8-B70D-234A-9603-49A77187CC32}" type="datetimeFigureOut">
              <a:rPr lang="en-US" smtClean="0"/>
              <a:t>11/20/2024</a:t>
            </a:fld>
            <a:endParaRPr lang="en-US"/>
          </a:p>
        </p:txBody>
      </p:sp>
      <p:sp>
        <p:nvSpPr>
          <p:cNvPr id="4" name="Footer Placeholder 3">
            <a:extLst>
              <a:ext uri="{FF2B5EF4-FFF2-40B4-BE49-F238E27FC236}">
                <a16:creationId xmlns:a16="http://schemas.microsoft.com/office/drawing/2014/main" id="{E5C2E1F4-C812-AA4A-AC85-0A9907FB00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5A7FA7-A1BA-AE4D-B5D4-7EDD89ED5C4B}"/>
              </a:ext>
            </a:extLst>
          </p:cNvPr>
          <p:cNvSpPr>
            <a:spLocks noGrp="1"/>
          </p:cNvSpPr>
          <p:nvPr>
            <p:ph type="sldNum" sz="quarter" idx="12"/>
          </p:nvPr>
        </p:nvSpPr>
        <p:spPr/>
        <p:txBody>
          <a:bodyPr/>
          <a:lstStyle/>
          <a:p>
            <a:fld id="{6D8C7281-45A8-1643-8A94-9A472DA79499}" type="slidenum">
              <a:rPr lang="en-US" smtClean="0"/>
              <a:t>‹#›</a:t>
            </a:fld>
            <a:endParaRPr lang="en-US"/>
          </a:p>
        </p:txBody>
      </p:sp>
    </p:spTree>
    <p:extLst>
      <p:ext uri="{BB962C8B-B14F-4D97-AF65-F5344CB8AC3E}">
        <p14:creationId xmlns:p14="http://schemas.microsoft.com/office/powerpoint/2010/main" val="51984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7670FD-FD98-AA4C-8980-88FB0E9EAC24}"/>
              </a:ext>
            </a:extLst>
          </p:cNvPr>
          <p:cNvSpPr>
            <a:spLocks noGrp="1"/>
          </p:cNvSpPr>
          <p:nvPr>
            <p:ph type="dt" sz="half" idx="10"/>
          </p:nvPr>
        </p:nvSpPr>
        <p:spPr/>
        <p:txBody>
          <a:bodyPr/>
          <a:lstStyle/>
          <a:p>
            <a:fld id="{C6F860B8-B70D-234A-9603-49A77187CC32}" type="datetimeFigureOut">
              <a:rPr lang="en-US" smtClean="0"/>
              <a:t>11/20/2024</a:t>
            </a:fld>
            <a:endParaRPr lang="en-US"/>
          </a:p>
        </p:txBody>
      </p:sp>
      <p:sp>
        <p:nvSpPr>
          <p:cNvPr id="3" name="Footer Placeholder 2">
            <a:extLst>
              <a:ext uri="{FF2B5EF4-FFF2-40B4-BE49-F238E27FC236}">
                <a16:creationId xmlns:a16="http://schemas.microsoft.com/office/drawing/2014/main" id="{48442DA5-1EBE-834F-A546-C7A520E0CF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0A9F78-0F79-C040-82CD-74CFF49E3C4C}"/>
              </a:ext>
            </a:extLst>
          </p:cNvPr>
          <p:cNvSpPr>
            <a:spLocks noGrp="1"/>
          </p:cNvSpPr>
          <p:nvPr>
            <p:ph type="sldNum" sz="quarter" idx="12"/>
          </p:nvPr>
        </p:nvSpPr>
        <p:spPr/>
        <p:txBody>
          <a:bodyPr/>
          <a:lstStyle/>
          <a:p>
            <a:fld id="{6D8C7281-45A8-1643-8A94-9A472DA79499}" type="slidenum">
              <a:rPr lang="en-US" smtClean="0"/>
              <a:t>‹#›</a:t>
            </a:fld>
            <a:endParaRPr lang="en-US"/>
          </a:p>
        </p:txBody>
      </p:sp>
    </p:spTree>
    <p:extLst>
      <p:ext uri="{BB962C8B-B14F-4D97-AF65-F5344CB8AC3E}">
        <p14:creationId xmlns:p14="http://schemas.microsoft.com/office/powerpoint/2010/main" val="133728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1A3A-F2BC-5F4D-AF82-F734DE8EC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A92D96-394D-894A-BB8C-33318BFE28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29CEAA-5815-534E-99C3-D9EC3A350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FCD0D5-7E49-664B-98EA-781DDDF47286}"/>
              </a:ext>
            </a:extLst>
          </p:cNvPr>
          <p:cNvSpPr>
            <a:spLocks noGrp="1"/>
          </p:cNvSpPr>
          <p:nvPr>
            <p:ph type="dt" sz="half" idx="10"/>
          </p:nvPr>
        </p:nvSpPr>
        <p:spPr/>
        <p:txBody>
          <a:bodyPr/>
          <a:lstStyle/>
          <a:p>
            <a:fld id="{C6F860B8-B70D-234A-9603-49A77187CC32}" type="datetimeFigureOut">
              <a:rPr lang="en-US" smtClean="0"/>
              <a:t>11/20/2024</a:t>
            </a:fld>
            <a:endParaRPr lang="en-US"/>
          </a:p>
        </p:txBody>
      </p:sp>
      <p:sp>
        <p:nvSpPr>
          <p:cNvPr id="6" name="Footer Placeholder 5">
            <a:extLst>
              <a:ext uri="{FF2B5EF4-FFF2-40B4-BE49-F238E27FC236}">
                <a16:creationId xmlns:a16="http://schemas.microsoft.com/office/drawing/2014/main" id="{CE9570B2-F7E8-7E40-B8B9-15B052FA2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651DDC-DC4B-044C-B83F-F5F0A0C887EB}"/>
              </a:ext>
            </a:extLst>
          </p:cNvPr>
          <p:cNvSpPr>
            <a:spLocks noGrp="1"/>
          </p:cNvSpPr>
          <p:nvPr>
            <p:ph type="sldNum" sz="quarter" idx="12"/>
          </p:nvPr>
        </p:nvSpPr>
        <p:spPr/>
        <p:txBody>
          <a:bodyPr/>
          <a:lstStyle/>
          <a:p>
            <a:fld id="{6D8C7281-45A8-1643-8A94-9A472DA79499}" type="slidenum">
              <a:rPr lang="en-US" smtClean="0"/>
              <a:t>‹#›</a:t>
            </a:fld>
            <a:endParaRPr lang="en-US"/>
          </a:p>
        </p:txBody>
      </p:sp>
    </p:spTree>
    <p:extLst>
      <p:ext uri="{BB962C8B-B14F-4D97-AF65-F5344CB8AC3E}">
        <p14:creationId xmlns:p14="http://schemas.microsoft.com/office/powerpoint/2010/main" val="2970668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AA0E4-6422-2A42-84D6-C348306E2B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1AE593-C39A-5046-8CB2-E0E5D1EA08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EA9997-53A7-3142-9E17-3284FFE73D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ABF2E3-7834-2E4A-85EA-5BC9823D20BF}"/>
              </a:ext>
            </a:extLst>
          </p:cNvPr>
          <p:cNvSpPr>
            <a:spLocks noGrp="1"/>
          </p:cNvSpPr>
          <p:nvPr>
            <p:ph type="dt" sz="half" idx="10"/>
          </p:nvPr>
        </p:nvSpPr>
        <p:spPr/>
        <p:txBody>
          <a:bodyPr/>
          <a:lstStyle/>
          <a:p>
            <a:fld id="{C6F860B8-B70D-234A-9603-49A77187CC32}" type="datetimeFigureOut">
              <a:rPr lang="en-US" smtClean="0"/>
              <a:t>11/20/2024</a:t>
            </a:fld>
            <a:endParaRPr lang="en-US"/>
          </a:p>
        </p:txBody>
      </p:sp>
      <p:sp>
        <p:nvSpPr>
          <p:cNvPr id="6" name="Footer Placeholder 5">
            <a:extLst>
              <a:ext uri="{FF2B5EF4-FFF2-40B4-BE49-F238E27FC236}">
                <a16:creationId xmlns:a16="http://schemas.microsoft.com/office/drawing/2014/main" id="{60B86BCE-8841-6B43-BB81-15CC9519E8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73B5E-7641-224C-9508-E21CABD0268D}"/>
              </a:ext>
            </a:extLst>
          </p:cNvPr>
          <p:cNvSpPr>
            <a:spLocks noGrp="1"/>
          </p:cNvSpPr>
          <p:nvPr>
            <p:ph type="sldNum" sz="quarter" idx="12"/>
          </p:nvPr>
        </p:nvSpPr>
        <p:spPr/>
        <p:txBody>
          <a:bodyPr/>
          <a:lstStyle/>
          <a:p>
            <a:fld id="{6D8C7281-45A8-1643-8A94-9A472DA79499}" type="slidenum">
              <a:rPr lang="en-US" smtClean="0"/>
              <a:t>‹#›</a:t>
            </a:fld>
            <a:endParaRPr lang="en-US"/>
          </a:p>
        </p:txBody>
      </p:sp>
    </p:spTree>
    <p:extLst>
      <p:ext uri="{BB962C8B-B14F-4D97-AF65-F5344CB8AC3E}">
        <p14:creationId xmlns:p14="http://schemas.microsoft.com/office/powerpoint/2010/main" val="399339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636C3B-907D-3C45-9836-76AA4B8225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74AE60-A3CF-1744-B394-5AD6EDA236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949E8-0A04-6546-BCCA-940C3AEC68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F860B8-B70D-234A-9603-49A77187CC32}" type="datetimeFigureOut">
              <a:rPr lang="en-US" smtClean="0"/>
              <a:t>11/20/2024</a:t>
            </a:fld>
            <a:endParaRPr lang="en-US"/>
          </a:p>
        </p:txBody>
      </p:sp>
      <p:sp>
        <p:nvSpPr>
          <p:cNvPr id="5" name="Footer Placeholder 4">
            <a:extLst>
              <a:ext uri="{FF2B5EF4-FFF2-40B4-BE49-F238E27FC236}">
                <a16:creationId xmlns:a16="http://schemas.microsoft.com/office/drawing/2014/main" id="{8EF41C76-7E0E-F140-82F5-943A9B22B6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696A19-FC8B-234F-A2FC-C317D76EE8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8C7281-45A8-1643-8A94-9A472DA79499}" type="slidenum">
              <a:rPr lang="en-US" smtClean="0"/>
              <a:t>‹#›</a:t>
            </a:fld>
            <a:endParaRPr lang="en-US"/>
          </a:p>
        </p:txBody>
      </p:sp>
    </p:spTree>
    <p:extLst>
      <p:ext uri="{BB962C8B-B14F-4D97-AF65-F5344CB8AC3E}">
        <p14:creationId xmlns:p14="http://schemas.microsoft.com/office/powerpoint/2010/main" val="280695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10.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7C97DE-B676-AF49-9F89-4FB4F271E544}"/>
              </a:ext>
            </a:extLst>
          </p:cNvPr>
          <p:cNvPicPr>
            <a:picLocks noChangeAspect="1"/>
          </p:cNvPicPr>
          <p:nvPr/>
        </p:nvPicPr>
        <p:blipFill>
          <a:blip r:embed="rId3"/>
          <a:stretch>
            <a:fillRect/>
          </a:stretch>
        </p:blipFill>
        <p:spPr>
          <a:xfrm>
            <a:off x="6350" y="0"/>
            <a:ext cx="12185650" cy="6858000"/>
          </a:xfrm>
          <a:prstGeom prst="rect">
            <a:avLst/>
          </a:prstGeom>
        </p:spPr>
      </p:pic>
      <p:sp>
        <p:nvSpPr>
          <p:cNvPr id="6" name="Rectangle 5">
            <a:extLst>
              <a:ext uri="{FF2B5EF4-FFF2-40B4-BE49-F238E27FC236}">
                <a16:creationId xmlns:a16="http://schemas.microsoft.com/office/drawing/2014/main" id="{C4DE71CC-850D-9C45-BA77-50AE32954AE0}"/>
              </a:ext>
            </a:extLst>
          </p:cNvPr>
          <p:cNvSpPr/>
          <p:nvPr/>
        </p:nvSpPr>
        <p:spPr>
          <a:xfrm>
            <a:off x="8962835" y="2459504"/>
            <a:ext cx="2965938" cy="1938992"/>
          </a:xfrm>
          <a:prstGeom prst="rect">
            <a:avLst/>
          </a:prstGeom>
        </p:spPr>
        <p:txBody>
          <a:bodyPr wrap="square">
            <a:spAutoFit/>
          </a:bodyPr>
          <a:lstStyle/>
          <a:p>
            <a:r>
              <a:rPr lang="en-US" b="1" dirty="0">
                <a:solidFill>
                  <a:schemeClr val="bg1"/>
                </a:solidFill>
                <a:latin typeface="Times New Roman" panose="02020603050405020304" pitchFamily="18" charset="0"/>
                <a:cs typeface="Times New Roman" panose="02020603050405020304" pitchFamily="18" charset="0"/>
              </a:rPr>
              <a:t>Build a Better Future, Transformative Grant Program</a:t>
            </a:r>
            <a:br>
              <a:rPr lang="en-US" b="1" dirty="0">
                <a:solidFill>
                  <a:schemeClr val="bg1"/>
                </a:solidFill>
                <a:latin typeface="Times New Roman" panose="02020603050405020304" pitchFamily="18" charset="0"/>
                <a:cs typeface="Times New Roman" panose="02020603050405020304" pitchFamily="18" charset="0"/>
              </a:rPr>
            </a:br>
            <a:br>
              <a:rPr lang="en-US" b="1" dirty="0">
                <a:solidFill>
                  <a:schemeClr val="bg1"/>
                </a:solidFill>
                <a:latin typeface="Times New Roman" panose="02020603050405020304" pitchFamily="18" charset="0"/>
                <a:cs typeface="Times New Roman" panose="02020603050405020304" pitchFamily="18" charset="0"/>
              </a:rPr>
            </a:br>
            <a:r>
              <a:rPr lang="en-US" b="1" dirty="0">
                <a:solidFill>
                  <a:schemeClr val="bg1"/>
                </a:solidFill>
                <a:latin typeface="Times New Roman" panose="02020603050405020304" pitchFamily="18" charset="0"/>
                <a:cs typeface="Times New Roman" panose="02020603050405020304" pitchFamily="18" charset="0"/>
              </a:rPr>
              <a:t>Erie County Public Library</a:t>
            </a:r>
          </a:p>
          <a:p>
            <a:r>
              <a:rPr lang="en-US" dirty="0">
                <a:solidFill>
                  <a:schemeClr val="bg1"/>
                </a:solidFill>
                <a:latin typeface="Times New Roman" panose="02020603050405020304" pitchFamily="18" charset="0"/>
                <a:cs typeface="Times New Roman" panose="02020603050405020304" pitchFamily="18" charset="0"/>
              </a:rPr>
              <a:t>-</a:t>
            </a:r>
          </a:p>
          <a:p>
            <a:r>
              <a:rPr lang="en-US" sz="1200" dirty="0">
                <a:solidFill>
                  <a:schemeClr val="bg1"/>
                </a:solidFill>
                <a:latin typeface="Times New Roman" panose="02020603050405020304" pitchFamily="18" charset="0"/>
                <a:cs typeface="Times New Roman" panose="02020603050405020304" pitchFamily="18" charset="0"/>
              </a:rPr>
              <a:t>Nov. 21, 2024</a:t>
            </a:r>
          </a:p>
        </p:txBody>
      </p:sp>
    </p:spTree>
    <p:extLst>
      <p:ext uri="{BB962C8B-B14F-4D97-AF65-F5344CB8AC3E}">
        <p14:creationId xmlns:p14="http://schemas.microsoft.com/office/powerpoint/2010/main" val="2564034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994A1-442C-CBA5-52B8-A0F92FC9058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A01F56F-9924-3B40-FFF6-49D01D5D1D8C}"/>
              </a:ext>
            </a:extLst>
          </p:cNvPr>
          <p:cNvSpPr txBox="1"/>
          <p:nvPr/>
        </p:nvSpPr>
        <p:spPr>
          <a:xfrm>
            <a:off x="946096" y="1296430"/>
            <a:ext cx="3798278" cy="3108543"/>
          </a:xfrm>
          <a:prstGeom prst="rect">
            <a:avLst/>
          </a:prstGeom>
          <a:noFill/>
        </p:spPr>
        <p:txBody>
          <a:bodyPr wrap="square" rtlCol="0">
            <a:spAutoFit/>
          </a:bodyPr>
          <a:lstStyle/>
          <a:p>
            <a:r>
              <a:rPr lang="en-US" sz="1400" b="1" dirty="0">
                <a:solidFill>
                  <a:srgbClr val="2F2F33"/>
                </a:solidFill>
                <a:latin typeface="Times New Roman" panose="02020603050405020304" pitchFamily="18" charset="0"/>
                <a:cs typeface="Times New Roman" panose="02020603050405020304" pitchFamily="18" charset="0"/>
              </a:rPr>
              <a:t>Additional Results/Outcomes</a:t>
            </a:r>
          </a:p>
          <a:p>
            <a:r>
              <a:rPr lang="en-US" sz="1400" dirty="0">
                <a:solidFill>
                  <a:srgbClr val="2F2F33"/>
                </a:solidFill>
                <a:latin typeface="Times New Roman" panose="02020603050405020304" pitchFamily="18" charset="0"/>
                <a:cs typeface="Times New Roman" panose="02020603050405020304" pitchFamily="18" charset="0"/>
              </a:rPr>
              <a:t>-</a:t>
            </a:r>
          </a:p>
          <a:p>
            <a:r>
              <a:rPr lang="en-US" sz="1400" i="1" dirty="0">
                <a:solidFill>
                  <a:srgbClr val="2F2F33"/>
                </a:solidFill>
                <a:latin typeface="Times New Roman" panose="02020603050405020304" pitchFamily="18" charset="0"/>
                <a:cs typeface="Times New Roman" panose="02020603050405020304" pitchFamily="18" charset="0"/>
              </a:rPr>
              <a:t>Investment in these women-owned companies go right back into Erie.</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b="1" dirty="0">
                <a:solidFill>
                  <a:srgbClr val="2F2F33"/>
                </a:solidFill>
                <a:latin typeface="Times New Roman" panose="02020603050405020304" pitchFamily="18" charset="0"/>
                <a:cs typeface="Times New Roman" panose="02020603050405020304" pitchFamily="18" charset="0"/>
              </a:rPr>
              <a:t>Fast Facts</a:t>
            </a:r>
            <a:r>
              <a:rPr lang="en-US" sz="1400" dirty="0">
                <a:solidFill>
                  <a:srgbClr val="2F2F33"/>
                </a:solidFill>
                <a:latin typeface="Times New Roman" panose="02020603050405020304" pitchFamily="18" charset="0"/>
                <a:cs typeface="Times New Roman" panose="02020603050405020304" pitchFamily="18" charset="0"/>
              </a:rPr>
              <a:t>:</a:t>
            </a:r>
          </a:p>
          <a:p>
            <a:r>
              <a:rPr lang="en-US" sz="1400" dirty="0">
                <a:solidFill>
                  <a:srgbClr val="2F2F33"/>
                </a:solidFill>
                <a:latin typeface="Times New Roman" panose="02020603050405020304" pitchFamily="18" charset="0"/>
                <a:cs typeface="Times New Roman" panose="02020603050405020304" pitchFamily="18" charset="0"/>
              </a:rPr>
              <a:t>— Gannon Beehive’s first year obtained a 16% female startup participation rate.</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 2024 Gannon Beehive has a 53% female participation rate.  </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 We are on pace to have the busiest year in our history.</a:t>
            </a:r>
          </a:p>
        </p:txBody>
      </p:sp>
      <p:pic>
        <p:nvPicPr>
          <p:cNvPr id="6" name="Picture 5">
            <a:extLst>
              <a:ext uri="{FF2B5EF4-FFF2-40B4-BE49-F238E27FC236}">
                <a16:creationId xmlns:a16="http://schemas.microsoft.com/office/drawing/2014/main" id="{766ED793-4411-685C-BDB8-28B545ADAF79}"/>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4EB87DD9-C313-1E30-143B-13877CE10099}"/>
              </a:ext>
            </a:extLst>
          </p:cNvPr>
          <p:cNvSpPr txBox="1"/>
          <p:nvPr/>
        </p:nvSpPr>
        <p:spPr>
          <a:xfrm>
            <a:off x="1770184" y="6157629"/>
            <a:ext cx="3516923" cy="553998"/>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RESULTS/OUTCOMES</a:t>
            </a:r>
          </a:p>
          <a:p>
            <a:endParaRPr lang="en-US" dirty="0"/>
          </a:p>
        </p:txBody>
      </p:sp>
      <p:pic>
        <p:nvPicPr>
          <p:cNvPr id="2" name="Picture 1">
            <a:extLst>
              <a:ext uri="{FF2B5EF4-FFF2-40B4-BE49-F238E27FC236}">
                <a16:creationId xmlns:a16="http://schemas.microsoft.com/office/drawing/2014/main" id="{2FE58BCF-9E9C-CED6-F455-7CB1ABC3482E}"/>
              </a:ext>
            </a:extLst>
          </p:cNvPr>
          <p:cNvPicPr>
            <a:picLocks noChangeAspect="1"/>
          </p:cNvPicPr>
          <p:nvPr/>
        </p:nvPicPr>
        <p:blipFill>
          <a:blip r:embed="rId4"/>
          <a:stretch>
            <a:fillRect/>
          </a:stretch>
        </p:blipFill>
        <p:spPr>
          <a:xfrm>
            <a:off x="8700422" y="5302302"/>
            <a:ext cx="2799076" cy="1409325"/>
          </a:xfrm>
          <a:prstGeom prst="rect">
            <a:avLst/>
          </a:prstGeom>
        </p:spPr>
      </p:pic>
      <p:pic>
        <p:nvPicPr>
          <p:cNvPr id="5" name="Picture 4">
            <a:extLst>
              <a:ext uri="{FF2B5EF4-FFF2-40B4-BE49-F238E27FC236}">
                <a16:creationId xmlns:a16="http://schemas.microsoft.com/office/drawing/2014/main" id="{ED99B32D-09A3-D78A-CBD4-E740D9F33D9F}"/>
              </a:ext>
            </a:extLst>
          </p:cNvPr>
          <p:cNvPicPr>
            <a:picLocks noChangeAspect="1"/>
          </p:cNvPicPr>
          <p:nvPr/>
        </p:nvPicPr>
        <p:blipFill>
          <a:blip r:embed="rId5"/>
          <a:stretch>
            <a:fillRect/>
          </a:stretch>
        </p:blipFill>
        <p:spPr>
          <a:xfrm>
            <a:off x="5287107" y="4966487"/>
            <a:ext cx="2799076" cy="1574990"/>
          </a:xfrm>
          <a:prstGeom prst="rect">
            <a:avLst/>
          </a:prstGeom>
        </p:spPr>
      </p:pic>
      <p:pic>
        <p:nvPicPr>
          <p:cNvPr id="8" name="Picture 7">
            <a:extLst>
              <a:ext uri="{FF2B5EF4-FFF2-40B4-BE49-F238E27FC236}">
                <a16:creationId xmlns:a16="http://schemas.microsoft.com/office/drawing/2014/main" id="{BB1A3400-8B05-7870-7A5D-652E919CE963}"/>
              </a:ext>
            </a:extLst>
          </p:cNvPr>
          <p:cNvPicPr>
            <a:picLocks noChangeAspect="1"/>
          </p:cNvPicPr>
          <p:nvPr/>
        </p:nvPicPr>
        <p:blipFill>
          <a:blip r:embed="rId6"/>
          <a:stretch>
            <a:fillRect/>
          </a:stretch>
        </p:blipFill>
        <p:spPr>
          <a:xfrm>
            <a:off x="8850489" y="1147271"/>
            <a:ext cx="3066344" cy="2044229"/>
          </a:xfrm>
          <a:prstGeom prst="rect">
            <a:avLst/>
          </a:prstGeom>
        </p:spPr>
      </p:pic>
      <p:pic>
        <p:nvPicPr>
          <p:cNvPr id="9" name="Picture 8">
            <a:extLst>
              <a:ext uri="{FF2B5EF4-FFF2-40B4-BE49-F238E27FC236}">
                <a16:creationId xmlns:a16="http://schemas.microsoft.com/office/drawing/2014/main" id="{487B7575-AE6D-568C-5C9D-F5A33EF1D9EA}"/>
              </a:ext>
            </a:extLst>
          </p:cNvPr>
          <p:cNvPicPr>
            <a:picLocks noChangeAspect="1"/>
          </p:cNvPicPr>
          <p:nvPr/>
        </p:nvPicPr>
        <p:blipFill>
          <a:blip r:embed="rId7"/>
          <a:stretch>
            <a:fillRect/>
          </a:stretch>
        </p:blipFill>
        <p:spPr>
          <a:xfrm>
            <a:off x="9464429" y="3457846"/>
            <a:ext cx="1914774" cy="1404377"/>
          </a:xfrm>
          <a:prstGeom prst="rect">
            <a:avLst/>
          </a:prstGeom>
        </p:spPr>
      </p:pic>
      <p:pic>
        <p:nvPicPr>
          <p:cNvPr id="10" name="Picture 9">
            <a:extLst>
              <a:ext uri="{FF2B5EF4-FFF2-40B4-BE49-F238E27FC236}">
                <a16:creationId xmlns:a16="http://schemas.microsoft.com/office/drawing/2014/main" id="{49F181D5-4A85-37DB-A266-F7278BA3A8FB}"/>
              </a:ext>
            </a:extLst>
          </p:cNvPr>
          <p:cNvPicPr>
            <a:picLocks noChangeAspect="1"/>
          </p:cNvPicPr>
          <p:nvPr/>
        </p:nvPicPr>
        <p:blipFill>
          <a:blip r:embed="rId8"/>
          <a:stretch>
            <a:fillRect/>
          </a:stretch>
        </p:blipFill>
        <p:spPr>
          <a:xfrm>
            <a:off x="5997222" y="2629661"/>
            <a:ext cx="2853267" cy="2139950"/>
          </a:xfrm>
          <a:prstGeom prst="rect">
            <a:avLst/>
          </a:prstGeom>
        </p:spPr>
      </p:pic>
      <p:pic>
        <p:nvPicPr>
          <p:cNvPr id="11" name="Picture 10">
            <a:extLst>
              <a:ext uri="{FF2B5EF4-FFF2-40B4-BE49-F238E27FC236}">
                <a16:creationId xmlns:a16="http://schemas.microsoft.com/office/drawing/2014/main" id="{20F68D2F-2679-7716-E2F3-EB188B01D88C}"/>
              </a:ext>
            </a:extLst>
          </p:cNvPr>
          <p:cNvPicPr>
            <a:picLocks noChangeAspect="1"/>
          </p:cNvPicPr>
          <p:nvPr/>
        </p:nvPicPr>
        <p:blipFill>
          <a:blip r:embed="rId9"/>
          <a:stretch>
            <a:fillRect/>
          </a:stretch>
        </p:blipFill>
        <p:spPr>
          <a:xfrm>
            <a:off x="5809937" y="509190"/>
            <a:ext cx="2799077" cy="1574481"/>
          </a:xfrm>
          <a:prstGeom prst="rect">
            <a:avLst/>
          </a:prstGeom>
        </p:spPr>
      </p:pic>
    </p:spTree>
    <p:extLst>
      <p:ext uri="{BB962C8B-B14F-4D97-AF65-F5344CB8AC3E}">
        <p14:creationId xmlns:p14="http://schemas.microsoft.com/office/powerpoint/2010/main" val="2183604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8B3532-A23C-9847-B308-817265F6CA49}"/>
              </a:ext>
            </a:extLst>
          </p:cNvPr>
          <p:cNvSpPr txBox="1"/>
          <p:nvPr/>
        </p:nvSpPr>
        <p:spPr>
          <a:xfrm>
            <a:off x="327379" y="643184"/>
            <a:ext cx="4959728" cy="4832092"/>
          </a:xfrm>
          <a:prstGeom prst="rect">
            <a:avLst/>
          </a:prstGeom>
          <a:noFill/>
        </p:spPr>
        <p:txBody>
          <a:bodyPr wrap="square" rtlCol="0">
            <a:spAutoFit/>
          </a:bodyPr>
          <a:lstStyle/>
          <a:p>
            <a:r>
              <a:rPr lang="en-US" sz="1400" b="1" dirty="0">
                <a:solidFill>
                  <a:srgbClr val="2F2F33"/>
                </a:solidFill>
                <a:latin typeface="Times New Roman" panose="02020603050405020304" pitchFamily="18" charset="0"/>
                <a:cs typeface="Times New Roman" panose="02020603050405020304" pitchFamily="18" charset="0"/>
              </a:rPr>
              <a:t>Karen Thomas, Inner City Market</a:t>
            </a:r>
          </a:p>
          <a:p>
            <a:r>
              <a:rPr lang="en-US" sz="1400" dirty="0">
                <a:solidFill>
                  <a:srgbClr val="2F2F33"/>
                </a:solidFill>
                <a:latin typeface="Times New Roman" panose="02020603050405020304" pitchFamily="18" charset="0"/>
                <a:cs typeface="Times New Roman" panose="02020603050405020304" pitchFamily="18" charset="0"/>
              </a:rPr>
              <a:t>— ETI Board member, turned second time business owner: 8Fronds LLC., and now Market Entrepreneur (A Force For Good).</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 Successful business owner for 15 years in Erie’s West Bayfront.</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 Received Gannon University Beehive support for 8Fronds LLC.</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 Chose to depart from Pineapple Eddies, focusing on a new business and to funnel that work into the West Bayfront to address the fresh food desert in that community.</a:t>
            </a:r>
          </a:p>
          <a:p>
            <a:r>
              <a:rPr lang="en-US" sz="1400" dirty="0">
                <a:solidFill>
                  <a:srgbClr val="2F2F33"/>
                </a:solidFill>
                <a:latin typeface="Times New Roman" panose="02020603050405020304" pitchFamily="18" charset="0"/>
                <a:cs typeface="Times New Roman" panose="02020603050405020304" pitchFamily="18" charset="0"/>
              </a:rPr>
              <a:t> </a:t>
            </a:r>
          </a:p>
          <a:p>
            <a:r>
              <a:rPr lang="en-US" sz="1400" dirty="0">
                <a:solidFill>
                  <a:srgbClr val="2F2F33"/>
                </a:solidFill>
                <a:latin typeface="Times New Roman" panose="02020603050405020304" pitchFamily="18" charset="0"/>
                <a:cs typeface="Times New Roman" panose="02020603050405020304" pitchFamily="18" charset="0"/>
              </a:rPr>
              <a:t>—  A Crowd Funding Friendly Analysis (CFFA) supported 8Fronds and customized supports in continuation of a business that will be on the shelves at a new market spending just under a million dollars at 8</a:t>
            </a:r>
            <a:r>
              <a:rPr lang="en-US" sz="1400" baseline="30000" dirty="0">
                <a:solidFill>
                  <a:srgbClr val="2F2F33"/>
                </a:solidFill>
                <a:latin typeface="Times New Roman" panose="02020603050405020304" pitchFamily="18" charset="0"/>
                <a:cs typeface="Times New Roman" panose="02020603050405020304" pitchFamily="18" charset="0"/>
              </a:rPr>
              <a:t>th</a:t>
            </a:r>
            <a:r>
              <a:rPr lang="en-US" sz="1400" dirty="0">
                <a:solidFill>
                  <a:srgbClr val="2F2F33"/>
                </a:solidFill>
                <a:latin typeface="Times New Roman" panose="02020603050405020304" pitchFamily="18" charset="0"/>
                <a:cs typeface="Times New Roman" panose="02020603050405020304" pitchFamily="18" charset="0"/>
              </a:rPr>
              <a:t> and Walnut Street.</a:t>
            </a:r>
          </a:p>
          <a:p>
            <a:r>
              <a:rPr lang="en-US" sz="1400" dirty="0">
                <a:solidFill>
                  <a:srgbClr val="2F2F33"/>
                </a:solidFill>
                <a:latin typeface="Times New Roman" panose="02020603050405020304" pitchFamily="18" charset="0"/>
                <a:cs typeface="Times New Roman" panose="02020603050405020304" pitchFamily="18" charset="0"/>
              </a:rPr>
              <a:t>  </a:t>
            </a:r>
          </a:p>
          <a:p>
            <a:r>
              <a:rPr lang="en-US" sz="1400" dirty="0">
                <a:solidFill>
                  <a:srgbClr val="2F2F33"/>
                </a:solidFill>
                <a:latin typeface="Times New Roman" panose="02020603050405020304" pitchFamily="18" charset="0"/>
                <a:cs typeface="Times New Roman" panose="02020603050405020304" pitchFamily="18" charset="0"/>
              </a:rPr>
              <a:t>— Erie County Gaming Revenue Authority funded research insights to inform Karen’s business development decision, creating jobs, reducing blight, while addressing healthy food deficits in Erie, Pennsylvania.</a:t>
            </a:r>
          </a:p>
        </p:txBody>
      </p:sp>
      <p:pic>
        <p:nvPicPr>
          <p:cNvPr id="6" name="Picture 5">
            <a:extLst>
              <a:ext uri="{FF2B5EF4-FFF2-40B4-BE49-F238E27FC236}">
                <a16:creationId xmlns:a16="http://schemas.microsoft.com/office/drawing/2014/main" id="{583E6CD3-D8E5-D843-B77E-CE09226ECB50}"/>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A5FFC12C-2B3E-6F42-8437-7F73490F2C93}"/>
              </a:ext>
            </a:extLst>
          </p:cNvPr>
          <p:cNvSpPr txBox="1"/>
          <p:nvPr/>
        </p:nvSpPr>
        <p:spPr>
          <a:xfrm>
            <a:off x="1770184" y="6157629"/>
            <a:ext cx="3516923" cy="553998"/>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RESULTS/OUTCOMES</a:t>
            </a:r>
          </a:p>
          <a:p>
            <a:endParaRPr lang="en-US" dirty="0"/>
          </a:p>
        </p:txBody>
      </p:sp>
      <p:sp>
        <p:nvSpPr>
          <p:cNvPr id="8" name="TextBox 7">
            <a:extLst>
              <a:ext uri="{FF2B5EF4-FFF2-40B4-BE49-F238E27FC236}">
                <a16:creationId xmlns:a16="http://schemas.microsoft.com/office/drawing/2014/main" id="{DCE49830-C24D-5F46-86C2-96ED29260FE4}"/>
              </a:ext>
            </a:extLst>
          </p:cNvPr>
          <p:cNvSpPr txBox="1"/>
          <p:nvPr/>
        </p:nvSpPr>
        <p:spPr>
          <a:xfrm>
            <a:off x="6623540" y="5152548"/>
            <a:ext cx="4910571" cy="261610"/>
          </a:xfrm>
          <a:prstGeom prst="rect">
            <a:avLst/>
          </a:prstGeom>
          <a:noFill/>
        </p:spPr>
        <p:txBody>
          <a:bodyPr wrap="square" rtlCol="0">
            <a:spAutoFit/>
          </a:bodyPr>
          <a:lstStyle/>
          <a:p>
            <a:r>
              <a:rPr lang="en-US" sz="1100" i="1" dirty="0">
                <a:solidFill>
                  <a:srgbClr val="2F2F33"/>
                </a:solidFill>
                <a:latin typeface="DIN Alternate" panose="020B0500000000000000" pitchFamily="34" charset="77"/>
              </a:rPr>
              <a:t>Source: Building a Better Future, Grant Guidelines</a:t>
            </a:r>
          </a:p>
        </p:txBody>
      </p:sp>
      <p:pic>
        <p:nvPicPr>
          <p:cNvPr id="2" name="Picture 1">
            <a:extLst>
              <a:ext uri="{FF2B5EF4-FFF2-40B4-BE49-F238E27FC236}">
                <a16:creationId xmlns:a16="http://schemas.microsoft.com/office/drawing/2014/main" id="{5FB2D2DA-FBC8-F1DF-9389-384FB3568014}"/>
              </a:ext>
            </a:extLst>
          </p:cNvPr>
          <p:cNvPicPr>
            <a:picLocks noChangeAspect="1"/>
          </p:cNvPicPr>
          <p:nvPr/>
        </p:nvPicPr>
        <p:blipFill>
          <a:blip r:embed="rId4"/>
          <a:stretch>
            <a:fillRect/>
          </a:stretch>
        </p:blipFill>
        <p:spPr>
          <a:xfrm>
            <a:off x="7574069" y="2844800"/>
            <a:ext cx="4471174" cy="2201333"/>
          </a:xfrm>
          <a:prstGeom prst="rect">
            <a:avLst/>
          </a:prstGeom>
        </p:spPr>
      </p:pic>
      <p:pic>
        <p:nvPicPr>
          <p:cNvPr id="5" name="Picture 4">
            <a:extLst>
              <a:ext uri="{FF2B5EF4-FFF2-40B4-BE49-F238E27FC236}">
                <a16:creationId xmlns:a16="http://schemas.microsoft.com/office/drawing/2014/main" id="{898898DC-1809-C551-9E82-362488B18D0A}"/>
              </a:ext>
            </a:extLst>
          </p:cNvPr>
          <p:cNvPicPr>
            <a:picLocks noChangeAspect="1"/>
          </p:cNvPicPr>
          <p:nvPr/>
        </p:nvPicPr>
        <p:blipFill>
          <a:blip r:embed="rId5"/>
          <a:stretch>
            <a:fillRect/>
          </a:stretch>
        </p:blipFill>
        <p:spPr>
          <a:xfrm>
            <a:off x="5852974" y="1614311"/>
            <a:ext cx="2268121" cy="2889840"/>
          </a:xfrm>
          <a:prstGeom prst="rect">
            <a:avLst/>
          </a:prstGeom>
        </p:spPr>
      </p:pic>
      <p:pic>
        <p:nvPicPr>
          <p:cNvPr id="9" name="Picture 8">
            <a:extLst>
              <a:ext uri="{FF2B5EF4-FFF2-40B4-BE49-F238E27FC236}">
                <a16:creationId xmlns:a16="http://schemas.microsoft.com/office/drawing/2014/main" id="{40460D89-7F92-A19E-38CD-712EC698B9E9}"/>
              </a:ext>
            </a:extLst>
          </p:cNvPr>
          <p:cNvPicPr>
            <a:picLocks noChangeAspect="1"/>
          </p:cNvPicPr>
          <p:nvPr/>
        </p:nvPicPr>
        <p:blipFill>
          <a:blip r:embed="rId6"/>
          <a:stretch>
            <a:fillRect/>
          </a:stretch>
        </p:blipFill>
        <p:spPr>
          <a:xfrm>
            <a:off x="8501799" y="615245"/>
            <a:ext cx="2978549" cy="1958622"/>
          </a:xfrm>
          <a:prstGeom prst="rect">
            <a:avLst/>
          </a:prstGeom>
        </p:spPr>
      </p:pic>
    </p:spTree>
    <p:extLst>
      <p:ext uri="{BB962C8B-B14F-4D97-AF65-F5344CB8AC3E}">
        <p14:creationId xmlns:p14="http://schemas.microsoft.com/office/powerpoint/2010/main" val="396601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A6EC6-059C-23A4-0797-0F37E87D8CF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65AB49D-2535-A80E-CDAD-BE83BA8392AC}"/>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43C36F39-93B3-C302-41BA-1481D1B357E4}"/>
              </a:ext>
            </a:extLst>
          </p:cNvPr>
          <p:cNvSpPr txBox="1"/>
          <p:nvPr/>
        </p:nvSpPr>
        <p:spPr>
          <a:xfrm>
            <a:off x="1770184" y="6157629"/>
            <a:ext cx="3516923"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CLIENTS</a:t>
            </a:r>
            <a:endParaRPr lang="en-US"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DAD4A97-FD0C-CF78-AAF5-23776A87AE10}"/>
              </a:ext>
            </a:extLst>
          </p:cNvPr>
          <p:cNvPicPr>
            <a:picLocks noChangeAspect="1"/>
          </p:cNvPicPr>
          <p:nvPr/>
        </p:nvPicPr>
        <p:blipFill>
          <a:blip r:embed="rId4"/>
          <a:stretch>
            <a:fillRect/>
          </a:stretch>
        </p:blipFill>
        <p:spPr>
          <a:xfrm>
            <a:off x="588286" y="270661"/>
            <a:ext cx="2726956" cy="1387122"/>
          </a:xfrm>
          <a:prstGeom prst="rect">
            <a:avLst/>
          </a:prstGeom>
        </p:spPr>
      </p:pic>
      <p:pic>
        <p:nvPicPr>
          <p:cNvPr id="3" name="Picture 2">
            <a:extLst>
              <a:ext uri="{FF2B5EF4-FFF2-40B4-BE49-F238E27FC236}">
                <a16:creationId xmlns:a16="http://schemas.microsoft.com/office/drawing/2014/main" id="{316BFF07-28FF-2390-1C5B-7BE98FFAA1AB}"/>
              </a:ext>
            </a:extLst>
          </p:cNvPr>
          <p:cNvPicPr>
            <a:picLocks noChangeAspect="1"/>
          </p:cNvPicPr>
          <p:nvPr/>
        </p:nvPicPr>
        <p:blipFill>
          <a:blip r:embed="rId5"/>
          <a:stretch>
            <a:fillRect/>
          </a:stretch>
        </p:blipFill>
        <p:spPr>
          <a:xfrm>
            <a:off x="237264" y="3218680"/>
            <a:ext cx="3429000" cy="2638425"/>
          </a:xfrm>
          <a:prstGeom prst="rect">
            <a:avLst/>
          </a:prstGeom>
        </p:spPr>
      </p:pic>
      <p:pic>
        <p:nvPicPr>
          <p:cNvPr id="5" name="Picture 4">
            <a:extLst>
              <a:ext uri="{FF2B5EF4-FFF2-40B4-BE49-F238E27FC236}">
                <a16:creationId xmlns:a16="http://schemas.microsoft.com/office/drawing/2014/main" id="{14039E78-75FF-26C8-A6CF-B4555DB11679}"/>
              </a:ext>
            </a:extLst>
          </p:cNvPr>
          <p:cNvPicPr>
            <a:picLocks noChangeAspect="1"/>
          </p:cNvPicPr>
          <p:nvPr/>
        </p:nvPicPr>
        <p:blipFill>
          <a:blip r:embed="rId6"/>
          <a:stretch>
            <a:fillRect/>
          </a:stretch>
        </p:blipFill>
        <p:spPr>
          <a:xfrm>
            <a:off x="252242" y="1925420"/>
            <a:ext cx="4714875" cy="1190625"/>
          </a:xfrm>
          <a:prstGeom prst="rect">
            <a:avLst/>
          </a:prstGeom>
        </p:spPr>
      </p:pic>
      <p:pic>
        <p:nvPicPr>
          <p:cNvPr id="8" name="Picture 7">
            <a:extLst>
              <a:ext uri="{FF2B5EF4-FFF2-40B4-BE49-F238E27FC236}">
                <a16:creationId xmlns:a16="http://schemas.microsoft.com/office/drawing/2014/main" id="{E552B713-5CCA-391E-60D3-865E7F275886}"/>
              </a:ext>
            </a:extLst>
          </p:cNvPr>
          <p:cNvPicPr>
            <a:picLocks noChangeAspect="1"/>
          </p:cNvPicPr>
          <p:nvPr/>
        </p:nvPicPr>
        <p:blipFill>
          <a:blip r:embed="rId7"/>
          <a:stretch>
            <a:fillRect/>
          </a:stretch>
        </p:blipFill>
        <p:spPr>
          <a:xfrm>
            <a:off x="4093769" y="77794"/>
            <a:ext cx="2342316" cy="1900192"/>
          </a:xfrm>
          <a:prstGeom prst="rect">
            <a:avLst/>
          </a:prstGeom>
        </p:spPr>
      </p:pic>
      <p:pic>
        <p:nvPicPr>
          <p:cNvPr id="10" name="Picture 9">
            <a:extLst>
              <a:ext uri="{FF2B5EF4-FFF2-40B4-BE49-F238E27FC236}">
                <a16:creationId xmlns:a16="http://schemas.microsoft.com/office/drawing/2014/main" id="{3784D5C6-FD50-AE87-A63A-551BE3B87F33}"/>
              </a:ext>
            </a:extLst>
          </p:cNvPr>
          <p:cNvPicPr>
            <a:picLocks noChangeAspect="1"/>
          </p:cNvPicPr>
          <p:nvPr/>
        </p:nvPicPr>
        <p:blipFill>
          <a:blip r:embed="rId8"/>
          <a:stretch>
            <a:fillRect/>
          </a:stretch>
        </p:blipFill>
        <p:spPr>
          <a:xfrm>
            <a:off x="6436085" y="3690276"/>
            <a:ext cx="2238534" cy="1992000"/>
          </a:xfrm>
          <a:prstGeom prst="rect">
            <a:avLst/>
          </a:prstGeom>
        </p:spPr>
      </p:pic>
      <p:pic>
        <p:nvPicPr>
          <p:cNvPr id="11" name="Picture 10">
            <a:extLst>
              <a:ext uri="{FF2B5EF4-FFF2-40B4-BE49-F238E27FC236}">
                <a16:creationId xmlns:a16="http://schemas.microsoft.com/office/drawing/2014/main" id="{288B4EE0-4824-8CC2-DD9B-87DABE0F30E7}"/>
              </a:ext>
            </a:extLst>
          </p:cNvPr>
          <p:cNvPicPr/>
          <p:nvPr/>
        </p:nvPicPr>
        <p:blipFill>
          <a:blip r:embed="rId9">
            <a:extLst>
              <a:ext uri="{28A0092B-C50C-407E-A947-70E740481C1C}">
                <a14:useLocalDpi xmlns:a14="http://schemas.microsoft.com/office/drawing/2010/main" val="0"/>
              </a:ext>
            </a:extLst>
          </a:blip>
          <a:stretch>
            <a:fillRect/>
          </a:stretch>
        </p:blipFill>
        <p:spPr>
          <a:xfrm>
            <a:off x="8991812" y="2238455"/>
            <a:ext cx="2490977" cy="1237594"/>
          </a:xfrm>
          <a:prstGeom prst="rect">
            <a:avLst/>
          </a:prstGeom>
        </p:spPr>
      </p:pic>
      <p:pic>
        <p:nvPicPr>
          <p:cNvPr id="12" name="Picture 11">
            <a:extLst>
              <a:ext uri="{FF2B5EF4-FFF2-40B4-BE49-F238E27FC236}">
                <a16:creationId xmlns:a16="http://schemas.microsoft.com/office/drawing/2014/main" id="{C9D65F91-35EB-B69C-C5E5-77B18521A6C8}"/>
              </a:ext>
            </a:extLst>
          </p:cNvPr>
          <p:cNvPicPr>
            <a:picLocks noChangeAspect="1"/>
          </p:cNvPicPr>
          <p:nvPr/>
        </p:nvPicPr>
        <p:blipFill>
          <a:blip r:embed="rId10"/>
          <a:stretch>
            <a:fillRect/>
          </a:stretch>
        </p:blipFill>
        <p:spPr>
          <a:xfrm>
            <a:off x="7084126" y="1925420"/>
            <a:ext cx="1290474" cy="1703763"/>
          </a:xfrm>
          <a:prstGeom prst="rect">
            <a:avLst/>
          </a:prstGeom>
        </p:spPr>
      </p:pic>
      <p:pic>
        <p:nvPicPr>
          <p:cNvPr id="13" name="Picture 12">
            <a:extLst>
              <a:ext uri="{FF2B5EF4-FFF2-40B4-BE49-F238E27FC236}">
                <a16:creationId xmlns:a16="http://schemas.microsoft.com/office/drawing/2014/main" id="{95633DD9-6806-30C1-1B85-BB44BB6CD86F}"/>
              </a:ext>
            </a:extLst>
          </p:cNvPr>
          <p:cNvPicPr>
            <a:picLocks noChangeAspect="1"/>
          </p:cNvPicPr>
          <p:nvPr/>
        </p:nvPicPr>
        <p:blipFill>
          <a:blip r:embed="rId11"/>
          <a:stretch>
            <a:fillRect/>
          </a:stretch>
        </p:blipFill>
        <p:spPr>
          <a:xfrm>
            <a:off x="5653165" y="2057480"/>
            <a:ext cx="1231499" cy="1231499"/>
          </a:xfrm>
          <a:prstGeom prst="rect">
            <a:avLst/>
          </a:prstGeom>
        </p:spPr>
      </p:pic>
      <p:pic>
        <p:nvPicPr>
          <p:cNvPr id="14" name="Picture 13">
            <a:extLst>
              <a:ext uri="{FF2B5EF4-FFF2-40B4-BE49-F238E27FC236}">
                <a16:creationId xmlns:a16="http://schemas.microsoft.com/office/drawing/2014/main" id="{154D81B0-0631-AADC-79E4-B7707733ECB8}"/>
              </a:ext>
            </a:extLst>
          </p:cNvPr>
          <p:cNvPicPr>
            <a:picLocks noChangeAspect="1"/>
          </p:cNvPicPr>
          <p:nvPr/>
        </p:nvPicPr>
        <p:blipFill>
          <a:blip r:embed="rId12"/>
          <a:stretch>
            <a:fillRect/>
          </a:stretch>
        </p:blipFill>
        <p:spPr>
          <a:xfrm>
            <a:off x="7269317" y="-19082"/>
            <a:ext cx="1986760" cy="1986760"/>
          </a:xfrm>
          <a:prstGeom prst="rect">
            <a:avLst/>
          </a:prstGeom>
        </p:spPr>
      </p:pic>
      <p:pic>
        <p:nvPicPr>
          <p:cNvPr id="15" name="Picture 14">
            <a:extLst>
              <a:ext uri="{FF2B5EF4-FFF2-40B4-BE49-F238E27FC236}">
                <a16:creationId xmlns:a16="http://schemas.microsoft.com/office/drawing/2014/main" id="{5575DD99-4112-518A-24D2-FEE8445C0E92}"/>
              </a:ext>
            </a:extLst>
          </p:cNvPr>
          <p:cNvPicPr>
            <a:picLocks noChangeAspect="1"/>
          </p:cNvPicPr>
          <p:nvPr/>
        </p:nvPicPr>
        <p:blipFill>
          <a:blip r:embed="rId13"/>
          <a:stretch>
            <a:fillRect/>
          </a:stretch>
        </p:blipFill>
        <p:spPr>
          <a:xfrm>
            <a:off x="3576672" y="5681612"/>
            <a:ext cx="1700931" cy="682811"/>
          </a:xfrm>
          <a:prstGeom prst="rect">
            <a:avLst/>
          </a:prstGeom>
        </p:spPr>
      </p:pic>
      <p:pic>
        <p:nvPicPr>
          <p:cNvPr id="16" name="Picture 15">
            <a:extLst>
              <a:ext uri="{FF2B5EF4-FFF2-40B4-BE49-F238E27FC236}">
                <a16:creationId xmlns:a16="http://schemas.microsoft.com/office/drawing/2014/main" id="{7C6866DF-FA94-826B-9CE5-EC0C4DE188A0}"/>
              </a:ext>
            </a:extLst>
          </p:cNvPr>
          <p:cNvPicPr>
            <a:picLocks noChangeAspect="1"/>
          </p:cNvPicPr>
          <p:nvPr/>
        </p:nvPicPr>
        <p:blipFill>
          <a:blip r:embed="rId14"/>
          <a:stretch>
            <a:fillRect/>
          </a:stretch>
        </p:blipFill>
        <p:spPr>
          <a:xfrm>
            <a:off x="5787531" y="5769365"/>
            <a:ext cx="2875448" cy="772112"/>
          </a:xfrm>
          <a:prstGeom prst="rect">
            <a:avLst/>
          </a:prstGeom>
        </p:spPr>
      </p:pic>
      <p:pic>
        <p:nvPicPr>
          <p:cNvPr id="17" name="Picture 16">
            <a:extLst>
              <a:ext uri="{FF2B5EF4-FFF2-40B4-BE49-F238E27FC236}">
                <a16:creationId xmlns:a16="http://schemas.microsoft.com/office/drawing/2014/main" id="{04FC0610-055A-C5B5-E6DC-948BF44B539F}"/>
              </a:ext>
            </a:extLst>
          </p:cNvPr>
          <p:cNvPicPr>
            <a:picLocks noChangeAspect="1"/>
          </p:cNvPicPr>
          <p:nvPr/>
        </p:nvPicPr>
        <p:blipFill>
          <a:blip r:embed="rId15"/>
          <a:stretch>
            <a:fillRect/>
          </a:stretch>
        </p:blipFill>
        <p:spPr>
          <a:xfrm>
            <a:off x="9182264" y="3746826"/>
            <a:ext cx="2720892" cy="2704377"/>
          </a:xfrm>
          <a:prstGeom prst="rect">
            <a:avLst/>
          </a:prstGeom>
        </p:spPr>
      </p:pic>
      <p:pic>
        <p:nvPicPr>
          <p:cNvPr id="18" name="Picture 17">
            <a:extLst>
              <a:ext uri="{FF2B5EF4-FFF2-40B4-BE49-F238E27FC236}">
                <a16:creationId xmlns:a16="http://schemas.microsoft.com/office/drawing/2014/main" id="{402002FC-2337-309D-85BB-96605685391C}"/>
              </a:ext>
            </a:extLst>
          </p:cNvPr>
          <p:cNvPicPr>
            <a:picLocks noChangeAspect="1"/>
          </p:cNvPicPr>
          <p:nvPr/>
        </p:nvPicPr>
        <p:blipFill>
          <a:blip r:embed="rId16"/>
          <a:stretch>
            <a:fillRect/>
          </a:stretch>
        </p:blipFill>
        <p:spPr>
          <a:xfrm>
            <a:off x="3748845" y="3447968"/>
            <a:ext cx="2756347" cy="1995636"/>
          </a:xfrm>
          <a:prstGeom prst="rect">
            <a:avLst/>
          </a:prstGeom>
        </p:spPr>
      </p:pic>
      <p:pic>
        <p:nvPicPr>
          <p:cNvPr id="21" name="Picture 20">
            <a:extLst>
              <a:ext uri="{FF2B5EF4-FFF2-40B4-BE49-F238E27FC236}">
                <a16:creationId xmlns:a16="http://schemas.microsoft.com/office/drawing/2014/main" id="{C014F347-0826-6A8B-3446-F22884750414}"/>
              </a:ext>
            </a:extLst>
          </p:cNvPr>
          <p:cNvPicPr>
            <a:picLocks noChangeAspect="1"/>
          </p:cNvPicPr>
          <p:nvPr/>
        </p:nvPicPr>
        <p:blipFill>
          <a:blip r:embed="rId17"/>
          <a:stretch>
            <a:fillRect/>
          </a:stretch>
        </p:blipFill>
        <p:spPr>
          <a:xfrm>
            <a:off x="9605237" y="142795"/>
            <a:ext cx="2143125" cy="2143125"/>
          </a:xfrm>
          <a:prstGeom prst="rect">
            <a:avLst/>
          </a:prstGeom>
        </p:spPr>
      </p:pic>
    </p:spTree>
    <p:extLst>
      <p:ext uri="{BB962C8B-B14F-4D97-AF65-F5344CB8AC3E}">
        <p14:creationId xmlns:p14="http://schemas.microsoft.com/office/powerpoint/2010/main" val="1755079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694B48-2668-9B46-8739-5042B29C351B}"/>
              </a:ext>
            </a:extLst>
          </p:cNvPr>
          <p:cNvSpPr/>
          <p:nvPr/>
        </p:nvSpPr>
        <p:spPr>
          <a:xfrm>
            <a:off x="0" y="0"/>
            <a:ext cx="12192000" cy="6858000"/>
          </a:xfrm>
          <a:prstGeom prst="rect">
            <a:avLst/>
          </a:prstGeom>
          <a:solidFill>
            <a:srgbClr val="EE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9D93AE5-92D5-294A-8AB7-A73DE5EE5713}"/>
              </a:ext>
            </a:extLst>
          </p:cNvPr>
          <p:cNvSpPr txBox="1"/>
          <p:nvPr/>
        </p:nvSpPr>
        <p:spPr>
          <a:xfrm>
            <a:off x="1770184" y="1308321"/>
            <a:ext cx="3798278" cy="3539430"/>
          </a:xfrm>
          <a:prstGeom prst="rect">
            <a:avLst/>
          </a:prstGeom>
          <a:noFill/>
        </p:spPr>
        <p:txBody>
          <a:bodyPr wrap="square" rtlCol="0">
            <a:spAutoFit/>
          </a:bodyPr>
          <a:lstStyle/>
          <a:p>
            <a:r>
              <a:rPr lang="en-US" sz="1400" dirty="0">
                <a:solidFill>
                  <a:srgbClr val="2F2F33"/>
                </a:solidFill>
                <a:latin typeface="Times New Roman" panose="02020603050405020304" pitchFamily="18" charset="0"/>
                <a:cs typeface="Times New Roman" panose="02020603050405020304" pitchFamily="18" charset="0"/>
              </a:rPr>
              <a:t>Thank you</a:t>
            </a:r>
          </a:p>
          <a:p>
            <a:r>
              <a:rPr lang="en-US" sz="1400" dirty="0">
                <a:solidFill>
                  <a:srgbClr val="2F2F33"/>
                </a:solidFill>
                <a:latin typeface="Times New Roman" panose="02020603050405020304" pitchFamily="18" charset="0"/>
                <a:cs typeface="Times New Roman" panose="02020603050405020304" pitchFamily="18" charset="0"/>
              </a:rPr>
              <a:t>-</a:t>
            </a:r>
          </a:p>
          <a:p>
            <a:r>
              <a:rPr lang="en-US" sz="1400" dirty="0">
                <a:solidFill>
                  <a:srgbClr val="2F2F33"/>
                </a:solidFill>
                <a:latin typeface="Times New Roman" panose="02020603050405020304" pitchFamily="18" charset="0"/>
                <a:cs typeface="Times New Roman" panose="02020603050405020304" pitchFamily="18" charset="0"/>
              </a:rPr>
              <a:t>Please reach out with any further questions.</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b="1" dirty="0">
                <a:solidFill>
                  <a:srgbClr val="2F2F33"/>
                </a:solidFill>
                <a:latin typeface="Times New Roman" panose="02020603050405020304" pitchFamily="18" charset="0"/>
                <a:cs typeface="Times New Roman" panose="02020603050405020304" pitchFamily="18" charset="0"/>
              </a:rPr>
              <a:t>Gannon University Beehive</a:t>
            </a:r>
          </a:p>
          <a:p>
            <a:r>
              <a:rPr lang="en-US" sz="1400" dirty="0">
                <a:solidFill>
                  <a:srgbClr val="2F2F33"/>
                </a:solidFill>
                <a:latin typeface="Times New Roman" panose="02020603050405020304" pitchFamily="18" charset="0"/>
                <a:cs typeface="Times New Roman" panose="02020603050405020304" pitchFamily="18" charset="0"/>
              </a:rPr>
              <a:t>Brad Gleason</a:t>
            </a:r>
          </a:p>
          <a:p>
            <a:r>
              <a:rPr lang="en-US" sz="1400" dirty="0">
                <a:solidFill>
                  <a:srgbClr val="2F2F33"/>
                </a:solidFill>
                <a:latin typeface="Times New Roman" panose="02020603050405020304" pitchFamily="18" charset="0"/>
                <a:cs typeface="Times New Roman" panose="02020603050405020304" pitchFamily="18" charset="0"/>
              </a:rPr>
              <a:t>Director of Entrepreneurial Operations</a:t>
            </a:r>
          </a:p>
          <a:p>
            <a:r>
              <a:rPr lang="en-US" sz="1400" dirty="0">
                <a:solidFill>
                  <a:srgbClr val="2F2F33"/>
                </a:solidFill>
                <a:latin typeface="Times New Roman" panose="02020603050405020304" pitchFamily="18" charset="0"/>
                <a:cs typeface="Times New Roman" panose="02020603050405020304" pitchFamily="18" charset="0"/>
              </a:rPr>
              <a:t>Gleason006@gannon.edu</a:t>
            </a:r>
            <a:br>
              <a:rPr lang="en-US" sz="1400" dirty="0">
                <a:solidFill>
                  <a:srgbClr val="2F2F33"/>
                </a:solidFill>
                <a:latin typeface="Times New Roman" panose="02020603050405020304" pitchFamily="18" charset="0"/>
                <a:cs typeface="Times New Roman" panose="02020603050405020304" pitchFamily="18" charset="0"/>
              </a:rPr>
            </a:br>
            <a:r>
              <a:rPr lang="en-US" sz="1400" dirty="0">
                <a:solidFill>
                  <a:srgbClr val="2F2F33"/>
                </a:solidFill>
                <a:latin typeface="Times New Roman" panose="02020603050405020304" pitchFamily="18" charset="0"/>
                <a:cs typeface="Times New Roman" panose="02020603050405020304" pitchFamily="18" charset="0"/>
              </a:rPr>
              <a:t>814-572-1817</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b="1" dirty="0">
                <a:solidFill>
                  <a:srgbClr val="2F2F33"/>
                </a:solidFill>
                <a:latin typeface="Times New Roman" panose="02020603050405020304" pitchFamily="18" charset="0"/>
                <a:cs typeface="Times New Roman" panose="02020603050405020304" pitchFamily="18" charset="0"/>
              </a:rPr>
              <a:t>Gannon University Beehive</a:t>
            </a:r>
          </a:p>
          <a:p>
            <a:r>
              <a:rPr lang="en-US" sz="1400" dirty="0">
                <a:solidFill>
                  <a:srgbClr val="2F2F33"/>
                </a:solidFill>
                <a:latin typeface="Times New Roman" panose="02020603050405020304" pitchFamily="18" charset="0"/>
                <a:cs typeface="Times New Roman" panose="02020603050405020304" pitchFamily="18" charset="0"/>
              </a:rPr>
              <a:t>Kathy Jones </a:t>
            </a:r>
          </a:p>
          <a:p>
            <a:r>
              <a:rPr lang="en-US" sz="1400" dirty="0">
                <a:solidFill>
                  <a:srgbClr val="2F2F33"/>
                </a:solidFill>
                <a:latin typeface="Times New Roman" panose="02020603050405020304" pitchFamily="18" charset="0"/>
                <a:cs typeface="Times New Roman" panose="02020603050405020304" pitchFamily="18" charset="0"/>
              </a:rPr>
              <a:t>ETI/Beehive Manager</a:t>
            </a:r>
          </a:p>
          <a:p>
            <a:r>
              <a:rPr lang="en-US" sz="1400" dirty="0">
                <a:solidFill>
                  <a:srgbClr val="2F2F33"/>
                </a:solidFill>
                <a:latin typeface="Times New Roman" panose="02020603050405020304" pitchFamily="18" charset="0"/>
                <a:cs typeface="Times New Roman" panose="02020603050405020304" pitchFamily="18" charset="0"/>
              </a:rPr>
              <a:t>Roach009@gannon.edu </a:t>
            </a:r>
            <a:br>
              <a:rPr lang="en-US" sz="1400" dirty="0">
                <a:solidFill>
                  <a:srgbClr val="2F2F33"/>
                </a:solidFill>
                <a:latin typeface="Times New Roman" panose="02020603050405020304" pitchFamily="18" charset="0"/>
                <a:cs typeface="Times New Roman" panose="02020603050405020304" pitchFamily="18" charset="0"/>
              </a:rPr>
            </a:br>
            <a:r>
              <a:rPr lang="en-US" sz="1400" dirty="0">
                <a:solidFill>
                  <a:srgbClr val="2F2F33"/>
                </a:solidFill>
                <a:latin typeface="Times New Roman" panose="02020603050405020304" pitchFamily="18" charset="0"/>
                <a:cs typeface="Times New Roman" panose="02020603050405020304" pitchFamily="18" charset="0"/>
              </a:rPr>
              <a:t>814-490-4240</a:t>
            </a:r>
          </a:p>
          <a:p>
            <a:endParaRPr lang="en-US" sz="1400" dirty="0">
              <a:solidFill>
                <a:srgbClr val="2F2F33"/>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61B8C9E-42B6-EF46-A041-510DCDD80F72}"/>
              </a:ext>
            </a:extLst>
          </p:cNvPr>
          <p:cNvSpPr txBox="1"/>
          <p:nvPr/>
        </p:nvSpPr>
        <p:spPr>
          <a:xfrm>
            <a:off x="1770184" y="6157629"/>
            <a:ext cx="3516923" cy="553998"/>
          </a:xfrm>
          <a:prstGeom prst="rect">
            <a:avLst/>
          </a:prstGeom>
          <a:noFill/>
        </p:spPr>
        <p:txBody>
          <a:bodyPr wrap="square" rtlCol="0">
            <a:spAutoFit/>
          </a:bodyPr>
          <a:lstStyle/>
          <a:p>
            <a:r>
              <a:rPr lang="en-US" sz="1200" dirty="0">
                <a:solidFill>
                  <a:srgbClr val="2F2F33"/>
                </a:solidFill>
                <a:latin typeface="Times New Roman" panose="02020603050405020304" pitchFamily="18" charset="0"/>
                <a:cs typeface="Times New Roman" panose="02020603050405020304" pitchFamily="18" charset="0"/>
              </a:rPr>
              <a:t>CONCLUSION</a:t>
            </a:r>
          </a:p>
          <a:p>
            <a:endParaRPr lang="en-US" dirty="0"/>
          </a:p>
        </p:txBody>
      </p:sp>
      <p:pic>
        <p:nvPicPr>
          <p:cNvPr id="11" name="Picture 10">
            <a:extLst>
              <a:ext uri="{FF2B5EF4-FFF2-40B4-BE49-F238E27FC236}">
                <a16:creationId xmlns:a16="http://schemas.microsoft.com/office/drawing/2014/main" id="{37C57EA7-26FC-584C-8807-9DC277BD85D1}"/>
              </a:ext>
            </a:extLst>
          </p:cNvPr>
          <p:cNvPicPr>
            <a:picLocks noChangeAspect="1"/>
          </p:cNvPicPr>
          <p:nvPr/>
        </p:nvPicPr>
        <p:blipFill>
          <a:blip r:embed="rId2"/>
          <a:stretch>
            <a:fillRect/>
          </a:stretch>
        </p:blipFill>
        <p:spPr>
          <a:xfrm>
            <a:off x="-23446" y="6084277"/>
            <a:ext cx="1612900" cy="457200"/>
          </a:xfrm>
          <a:prstGeom prst="rect">
            <a:avLst/>
          </a:prstGeom>
        </p:spPr>
      </p:pic>
    </p:spTree>
    <p:extLst>
      <p:ext uri="{BB962C8B-B14F-4D97-AF65-F5344CB8AC3E}">
        <p14:creationId xmlns:p14="http://schemas.microsoft.com/office/powerpoint/2010/main" val="2731868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D89E1-F185-58CF-D644-FD60D6F2F0A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C3CAB28-8F20-9940-AD4A-E170CCDEE77C}"/>
              </a:ext>
            </a:extLst>
          </p:cNvPr>
          <p:cNvPicPr>
            <a:picLocks noChangeAspect="1"/>
          </p:cNvPicPr>
          <p:nvPr/>
        </p:nvPicPr>
        <p:blipFill>
          <a:blip r:embed="rId2"/>
          <a:stretch>
            <a:fillRect/>
          </a:stretch>
        </p:blipFill>
        <p:spPr>
          <a:xfrm>
            <a:off x="6350" y="0"/>
            <a:ext cx="12185650" cy="6858000"/>
          </a:xfrm>
          <a:prstGeom prst="rect">
            <a:avLst/>
          </a:prstGeom>
        </p:spPr>
      </p:pic>
      <p:sp>
        <p:nvSpPr>
          <p:cNvPr id="6" name="Rectangle 5">
            <a:extLst>
              <a:ext uri="{FF2B5EF4-FFF2-40B4-BE49-F238E27FC236}">
                <a16:creationId xmlns:a16="http://schemas.microsoft.com/office/drawing/2014/main" id="{5A37CFA6-76A7-A04A-ABF2-31B879E41BA2}"/>
              </a:ext>
            </a:extLst>
          </p:cNvPr>
          <p:cNvSpPr/>
          <p:nvPr/>
        </p:nvSpPr>
        <p:spPr>
          <a:xfrm>
            <a:off x="8962835" y="2459504"/>
            <a:ext cx="2965938" cy="1938992"/>
          </a:xfrm>
          <a:prstGeom prst="rect">
            <a:avLst/>
          </a:prstGeom>
        </p:spPr>
        <p:txBody>
          <a:bodyPr wrap="square">
            <a:spAutoFit/>
          </a:bodyPr>
          <a:lstStyle/>
          <a:p>
            <a:r>
              <a:rPr lang="en-US" b="1" dirty="0">
                <a:solidFill>
                  <a:schemeClr val="bg1"/>
                </a:solidFill>
                <a:latin typeface="Times New Roman" panose="02020603050405020304" pitchFamily="18" charset="0"/>
                <a:cs typeface="Times New Roman" panose="02020603050405020304" pitchFamily="18" charset="0"/>
              </a:rPr>
              <a:t>Build a Better Future, Transformative Grant Program</a:t>
            </a:r>
            <a:br>
              <a:rPr lang="en-US" b="1" dirty="0">
                <a:solidFill>
                  <a:schemeClr val="bg1"/>
                </a:solidFill>
                <a:latin typeface="Times New Roman" panose="02020603050405020304" pitchFamily="18" charset="0"/>
                <a:cs typeface="Times New Roman" panose="02020603050405020304" pitchFamily="18" charset="0"/>
              </a:rPr>
            </a:br>
            <a:br>
              <a:rPr lang="en-US" b="1" dirty="0">
                <a:solidFill>
                  <a:schemeClr val="bg1"/>
                </a:solidFill>
                <a:latin typeface="Times New Roman" panose="02020603050405020304" pitchFamily="18" charset="0"/>
                <a:cs typeface="Times New Roman" panose="02020603050405020304" pitchFamily="18" charset="0"/>
              </a:rPr>
            </a:br>
            <a:r>
              <a:rPr lang="en-US" b="1" dirty="0">
                <a:solidFill>
                  <a:schemeClr val="bg1"/>
                </a:solidFill>
                <a:latin typeface="Times New Roman" panose="02020603050405020304" pitchFamily="18" charset="0"/>
                <a:cs typeface="Times New Roman" panose="02020603050405020304" pitchFamily="18" charset="0"/>
              </a:rPr>
              <a:t>Mercyhurst Beehive</a:t>
            </a:r>
          </a:p>
          <a:p>
            <a:r>
              <a:rPr lang="en-US" dirty="0">
                <a:solidFill>
                  <a:schemeClr val="bg1"/>
                </a:solidFill>
                <a:latin typeface="Times New Roman" panose="02020603050405020304" pitchFamily="18" charset="0"/>
                <a:cs typeface="Times New Roman" panose="02020603050405020304" pitchFamily="18" charset="0"/>
              </a:rPr>
              <a:t>-</a:t>
            </a:r>
          </a:p>
          <a:p>
            <a:r>
              <a:rPr lang="en-US" sz="1200" dirty="0">
                <a:solidFill>
                  <a:schemeClr val="bg1"/>
                </a:solidFill>
                <a:latin typeface="Times New Roman" panose="02020603050405020304" pitchFamily="18" charset="0"/>
                <a:cs typeface="Times New Roman" panose="02020603050405020304" pitchFamily="18" charset="0"/>
              </a:rPr>
              <a:t>Nov. 21, 2024</a:t>
            </a:r>
          </a:p>
        </p:txBody>
      </p:sp>
    </p:spTree>
    <p:extLst>
      <p:ext uri="{BB962C8B-B14F-4D97-AF65-F5344CB8AC3E}">
        <p14:creationId xmlns:p14="http://schemas.microsoft.com/office/powerpoint/2010/main" val="2489807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468E0C-6E2D-1C4F-87E6-ACE9A7AAD98F}"/>
              </a:ext>
            </a:extLst>
          </p:cNvPr>
          <p:cNvSpPr/>
          <p:nvPr/>
        </p:nvSpPr>
        <p:spPr>
          <a:xfrm>
            <a:off x="0" y="0"/>
            <a:ext cx="12192000" cy="6858000"/>
          </a:xfrm>
          <a:prstGeom prst="rect">
            <a:avLst/>
          </a:prstGeom>
          <a:solidFill>
            <a:srgbClr val="2F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573FD49-0A80-AC4B-943F-B38318D31E44}"/>
              </a:ext>
            </a:extLst>
          </p:cNvPr>
          <p:cNvPicPr>
            <a:picLocks noChangeAspect="1"/>
          </p:cNvPicPr>
          <p:nvPr/>
        </p:nvPicPr>
        <p:blipFill>
          <a:blip r:embed="rId2"/>
          <a:stretch>
            <a:fillRect/>
          </a:stretch>
        </p:blipFill>
        <p:spPr>
          <a:xfrm>
            <a:off x="-35169" y="6084277"/>
            <a:ext cx="1612900" cy="457200"/>
          </a:xfrm>
          <a:prstGeom prst="rect">
            <a:avLst/>
          </a:prstGeom>
        </p:spPr>
      </p:pic>
      <p:sp>
        <p:nvSpPr>
          <p:cNvPr id="9" name="TextBox 8">
            <a:extLst>
              <a:ext uri="{FF2B5EF4-FFF2-40B4-BE49-F238E27FC236}">
                <a16:creationId xmlns:a16="http://schemas.microsoft.com/office/drawing/2014/main" id="{45A63E0F-DFDB-804F-A838-59A8AF84774A}"/>
              </a:ext>
            </a:extLst>
          </p:cNvPr>
          <p:cNvSpPr txBox="1"/>
          <p:nvPr/>
        </p:nvSpPr>
        <p:spPr>
          <a:xfrm>
            <a:off x="1770184" y="6157629"/>
            <a:ext cx="3516923" cy="553998"/>
          </a:xfrm>
          <a:prstGeom prst="rect">
            <a:avLst/>
          </a:prstGeom>
          <a:noFill/>
        </p:spPr>
        <p:txBody>
          <a:bodyPr wrap="square" rtlCol="0">
            <a:spAutoFit/>
          </a:bodyPr>
          <a:lstStyle/>
          <a:p>
            <a:r>
              <a:rPr lang="en-US" sz="1200">
                <a:solidFill>
                  <a:schemeClr val="bg1"/>
                </a:solidFill>
                <a:latin typeface="DIN Alternate" panose="020B0500000000000000" pitchFamily="34" charset="77"/>
              </a:rPr>
              <a:t>INTRODUCTION</a:t>
            </a:r>
          </a:p>
          <a:p>
            <a:endParaRPr lang="en-US"/>
          </a:p>
        </p:txBody>
      </p:sp>
      <p:sp>
        <p:nvSpPr>
          <p:cNvPr id="2" name="TextBox 11">
            <a:extLst>
              <a:ext uri="{FF2B5EF4-FFF2-40B4-BE49-F238E27FC236}">
                <a16:creationId xmlns:a16="http://schemas.microsoft.com/office/drawing/2014/main" id="{B660E65A-014A-FB5A-83EB-EE154EF04D56}"/>
              </a:ext>
            </a:extLst>
          </p:cNvPr>
          <p:cNvSpPr txBox="1"/>
          <p:nvPr/>
        </p:nvSpPr>
        <p:spPr>
          <a:xfrm>
            <a:off x="771118" y="1304085"/>
            <a:ext cx="6058877" cy="424731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FFFF"/>
                </a:solidFill>
                <a:latin typeface="Times New Roman"/>
                <a:cs typeface="Times New Roman"/>
              </a:rPr>
              <a:t>Mercyhurst University </a:t>
            </a:r>
          </a:p>
          <a:p>
            <a:r>
              <a:rPr lang="en-US" dirty="0">
                <a:solidFill>
                  <a:srgbClr val="FFFFFF"/>
                </a:solidFill>
                <a:latin typeface="Times New Roman"/>
                <a:cs typeface="Times New Roman"/>
              </a:rPr>
              <a:t>Innovation Entente Lab (IEL)</a:t>
            </a:r>
            <a:endParaRPr lang="en-US" sz="2400" dirty="0">
              <a:solidFill>
                <a:srgbClr val="FFFFFF"/>
              </a:solidFill>
              <a:latin typeface="Times New Roman"/>
              <a:cs typeface="Times New Roman"/>
            </a:endParaRPr>
          </a:p>
          <a:p>
            <a:r>
              <a:rPr lang="en-US" dirty="0">
                <a:solidFill>
                  <a:srgbClr val="FFFFFF"/>
                </a:solidFill>
                <a:latin typeface="Times New Roman"/>
                <a:cs typeface="Times New Roman"/>
              </a:rPr>
              <a:t>________________________</a:t>
            </a:r>
          </a:p>
          <a:p>
            <a:endParaRPr lang="en-US" dirty="0">
              <a:solidFill>
                <a:srgbClr val="FFFFFF"/>
              </a:solidFill>
              <a:latin typeface="Times New Roman"/>
              <a:ea typeface="+mn-lt"/>
              <a:cs typeface="Times New Roman"/>
            </a:endParaRPr>
          </a:p>
          <a:p>
            <a:r>
              <a:rPr lang="en-US" dirty="0">
                <a:solidFill>
                  <a:srgbClr val="FFFFFF"/>
                </a:solidFill>
                <a:latin typeface="Times New Roman"/>
                <a:ea typeface="+mn-lt"/>
                <a:cs typeface="Times New Roman"/>
              </a:rPr>
              <a:t>Providing Clients With Market Analysis And Competitive Business Intelligence Strategies</a:t>
            </a:r>
          </a:p>
          <a:p>
            <a:endParaRPr lang="en-US" dirty="0">
              <a:solidFill>
                <a:srgbClr val="FFFFFF"/>
              </a:solidFill>
              <a:latin typeface="Times New Roman"/>
              <a:cs typeface="Times New Roman"/>
            </a:endParaRPr>
          </a:p>
          <a:p>
            <a:pPr marL="285750" indent="-285750">
              <a:buFont typeface="Calibri"/>
              <a:buChar char="-"/>
            </a:pPr>
            <a:r>
              <a:rPr lang="en-US" dirty="0">
                <a:solidFill>
                  <a:srgbClr val="FFFFFF"/>
                </a:solidFill>
                <a:latin typeface="Times New Roman"/>
                <a:ea typeface="+mn-lt"/>
                <a:cs typeface="Times New Roman"/>
              </a:rPr>
              <a:t>Services include market analysis, competitive business intelligence, funding opportunities research, social media market analysis, industry best practices, cyber security, data collection &amp; manipulation.</a:t>
            </a:r>
            <a:endParaRPr lang="en-US" sz="2400" dirty="0">
              <a:solidFill>
                <a:srgbClr val="FFFFFF"/>
              </a:solidFill>
              <a:latin typeface="Times New Roman"/>
              <a:ea typeface="+mn-lt"/>
              <a:cs typeface="Times New Roman"/>
            </a:endParaRPr>
          </a:p>
          <a:p>
            <a:pPr marL="285750" indent="-285750">
              <a:buFont typeface="Calibri"/>
              <a:buChar char="-"/>
            </a:pPr>
            <a:endParaRPr lang="en-US" dirty="0">
              <a:solidFill>
                <a:srgbClr val="FFFFFF"/>
              </a:solidFill>
              <a:latin typeface="Times New Roman"/>
              <a:ea typeface="+mn-lt"/>
              <a:cs typeface="Times New Roman"/>
            </a:endParaRPr>
          </a:p>
          <a:p>
            <a:pPr marL="285750" indent="-285750">
              <a:buFont typeface="Calibri"/>
              <a:buChar char="-"/>
            </a:pPr>
            <a:r>
              <a:rPr lang="en-US" dirty="0">
                <a:solidFill>
                  <a:srgbClr val="FFFFFF"/>
                </a:solidFill>
                <a:latin typeface="Times New Roman"/>
                <a:ea typeface="+mn-lt"/>
                <a:cs typeface="Times New Roman"/>
              </a:rPr>
              <a:t>Mercyhurst University’s Beehive IEL team is located in a state-of-the-art innovation and production Lab on the University’s main campus.</a:t>
            </a:r>
            <a:endParaRPr lang="en-US" sz="2400" dirty="0">
              <a:solidFill>
                <a:srgbClr val="FFFFFF"/>
              </a:solidFill>
              <a:latin typeface="Times New Roman"/>
              <a:ea typeface="+mn-lt"/>
              <a:cs typeface="Times New Roman"/>
            </a:endParaRPr>
          </a:p>
        </p:txBody>
      </p:sp>
      <p:pic>
        <p:nvPicPr>
          <p:cNvPr id="3" name="Picture 2" descr="Mercyhurst ICON">
            <a:extLst>
              <a:ext uri="{FF2B5EF4-FFF2-40B4-BE49-F238E27FC236}">
                <a16:creationId xmlns:a16="http://schemas.microsoft.com/office/drawing/2014/main" id="{FD8D15BD-C8B5-DA13-1064-40A33416CE41}"/>
              </a:ext>
            </a:extLst>
          </p:cNvPr>
          <p:cNvPicPr>
            <a:picLocks noChangeAspect="1"/>
          </p:cNvPicPr>
          <p:nvPr/>
        </p:nvPicPr>
        <p:blipFill>
          <a:blip r:embed="rId3"/>
          <a:stretch>
            <a:fillRect/>
          </a:stretch>
        </p:blipFill>
        <p:spPr>
          <a:xfrm>
            <a:off x="7612083" y="1468398"/>
            <a:ext cx="3743325" cy="4086225"/>
          </a:xfrm>
          <a:prstGeom prst="rect">
            <a:avLst/>
          </a:prstGeom>
        </p:spPr>
      </p:pic>
    </p:spTree>
    <p:extLst>
      <p:ext uri="{BB962C8B-B14F-4D97-AF65-F5344CB8AC3E}">
        <p14:creationId xmlns:p14="http://schemas.microsoft.com/office/powerpoint/2010/main" val="872344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3E6CD3-D8E5-D843-B77E-CE09226ECB50}"/>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A5FFC12C-2B3E-6F42-8437-7F73490F2C93}"/>
              </a:ext>
            </a:extLst>
          </p:cNvPr>
          <p:cNvSpPr txBox="1"/>
          <p:nvPr/>
        </p:nvSpPr>
        <p:spPr>
          <a:xfrm>
            <a:off x="1770184" y="6157629"/>
            <a:ext cx="4919003" cy="553998"/>
          </a:xfrm>
          <a:prstGeom prst="rect">
            <a:avLst/>
          </a:prstGeom>
          <a:noFill/>
        </p:spPr>
        <p:txBody>
          <a:bodyPr wrap="square" lIns="91440" tIns="45720" rIns="91440" bIns="45720" rtlCol="0" anchor="t">
            <a:spAutoFit/>
          </a:bodyPr>
          <a:lstStyle/>
          <a:p>
            <a:r>
              <a:rPr lang="en-US" sz="1200">
                <a:latin typeface="Times New Roman" panose="02020603050405020304" pitchFamily="18" charset="0"/>
                <a:cs typeface="Times New Roman" panose="02020603050405020304" pitchFamily="18" charset="0"/>
              </a:rPr>
              <a:t>NWPA Innovation Beehive Network — The Outcomes</a:t>
            </a:r>
          </a:p>
          <a:p>
            <a:endParaRPr lang="en-US">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1A07C29-1E16-A7EE-9341-50EE1E5E2867}"/>
              </a:ext>
            </a:extLst>
          </p:cNvPr>
          <p:cNvSpPr/>
          <p:nvPr/>
        </p:nvSpPr>
        <p:spPr>
          <a:xfrm>
            <a:off x="3506038" y="2096256"/>
            <a:ext cx="2364511" cy="1139049"/>
          </a:xfrm>
          <a:prstGeom prst="rect">
            <a:avLst/>
          </a:prstGeom>
          <a:solidFill>
            <a:srgbClr val="2F2F3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EEC82A"/>
                </a:solidFill>
                <a:latin typeface="Times New Roman"/>
                <a:cs typeface="Times New Roman"/>
              </a:rPr>
              <a:t>26</a:t>
            </a:r>
          </a:p>
          <a:p>
            <a:pPr algn="ctr"/>
            <a:r>
              <a:rPr lang="en-US" sz="1600" b="1" dirty="0">
                <a:latin typeface="Times New Roman"/>
                <a:cs typeface="Times New Roman"/>
              </a:rPr>
              <a:t>Businesses Served</a:t>
            </a:r>
          </a:p>
          <a:p>
            <a:pPr algn="ctr"/>
            <a:r>
              <a:rPr lang="en-US" sz="1600" b="1" dirty="0">
                <a:latin typeface="Times New Roman"/>
                <a:cs typeface="Times New Roman"/>
              </a:rPr>
              <a:t>(Already operational)</a:t>
            </a:r>
          </a:p>
        </p:txBody>
      </p:sp>
      <p:sp>
        <p:nvSpPr>
          <p:cNvPr id="3" name="Rectangle 2">
            <a:extLst>
              <a:ext uri="{FF2B5EF4-FFF2-40B4-BE49-F238E27FC236}">
                <a16:creationId xmlns:a16="http://schemas.microsoft.com/office/drawing/2014/main" id="{51733AB7-F18D-D437-691D-5D8DEB852D43}"/>
              </a:ext>
            </a:extLst>
          </p:cNvPr>
          <p:cNvSpPr/>
          <p:nvPr/>
        </p:nvSpPr>
        <p:spPr>
          <a:xfrm>
            <a:off x="5966848" y="2100196"/>
            <a:ext cx="2364511" cy="1139049"/>
          </a:xfrm>
          <a:prstGeom prst="rect">
            <a:avLst/>
          </a:prstGeom>
          <a:solidFill>
            <a:srgbClr val="2F2F3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EEC82A"/>
                </a:solidFill>
                <a:latin typeface="Times New Roman"/>
                <a:cs typeface="Times New Roman"/>
              </a:rPr>
              <a:t>30</a:t>
            </a:r>
            <a:endParaRPr lang="en-US" sz="3200" b="1" dirty="0">
              <a:solidFill>
                <a:srgbClr val="EEC82A"/>
              </a:solidFill>
              <a:latin typeface="Times New Roman" panose="02020603050405020304" pitchFamily="18" charset="0"/>
              <a:cs typeface="Times New Roman" panose="02020603050405020304" pitchFamily="18" charset="0"/>
            </a:endParaRPr>
          </a:p>
          <a:p>
            <a:pPr algn="ctr"/>
            <a:r>
              <a:rPr lang="en-US" sz="1600" b="1" dirty="0">
                <a:latin typeface="Times New Roman"/>
                <a:cs typeface="Times New Roman"/>
              </a:rPr>
              <a:t>Entrepreneurs Served</a:t>
            </a:r>
          </a:p>
          <a:p>
            <a:pPr algn="ctr"/>
            <a:r>
              <a:rPr lang="en-US" sz="1600" b="1" dirty="0">
                <a:latin typeface="Times New Roman"/>
                <a:cs typeface="Times New Roman"/>
              </a:rPr>
              <a:t>(No businesses entity)</a:t>
            </a:r>
            <a:endParaRPr lang="en-US" sz="1400" b="1" dirty="0">
              <a:latin typeface="Times New Roman"/>
              <a:cs typeface="Times New Roman"/>
            </a:endParaRPr>
          </a:p>
        </p:txBody>
      </p:sp>
      <p:sp>
        <p:nvSpPr>
          <p:cNvPr id="5" name="Rectangle 4">
            <a:extLst>
              <a:ext uri="{FF2B5EF4-FFF2-40B4-BE49-F238E27FC236}">
                <a16:creationId xmlns:a16="http://schemas.microsoft.com/office/drawing/2014/main" id="{F845258E-773B-9624-F261-0D6705E5C571}"/>
              </a:ext>
            </a:extLst>
          </p:cNvPr>
          <p:cNvSpPr/>
          <p:nvPr/>
        </p:nvSpPr>
        <p:spPr>
          <a:xfrm>
            <a:off x="5966848" y="3340220"/>
            <a:ext cx="2364511" cy="1139049"/>
          </a:xfrm>
          <a:prstGeom prst="rect">
            <a:avLst/>
          </a:prstGeom>
          <a:solidFill>
            <a:srgbClr val="2F2F3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EEC82A"/>
                </a:solidFill>
                <a:latin typeface="Times New Roman"/>
                <a:cs typeface="Times New Roman"/>
              </a:rPr>
              <a:t>15+</a:t>
            </a:r>
            <a:endParaRPr lang="en-US" sz="3200" b="1" dirty="0">
              <a:solidFill>
                <a:srgbClr val="EEC82A"/>
              </a:solidFill>
              <a:latin typeface="Times New Roman" panose="02020603050405020304" pitchFamily="18" charset="0"/>
              <a:cs typeface="Times New Roman" panose="02020603050405020304" pitchFamily="18" charset="0"/>
            </a:endParaRPr>
          </a:p>
          <a:p>
            <a:pPr algn="ctr"/>
            <a:r>
              <a:rPr lang="en-US" sz="1600" b="1" dirty="0">
                <a:latin typeface="Times New Roman"/>
                <a:cs typeface="Times New Roman"/>
              </a:rPr>
              <a:t>Events Attended</a:t>
            </a:r>
          </a:p>
        </p:txBody>
      </p:sp>
      <p:sp>
        <p:nvSpPr>
          <p:cNvPr id="8" name="Rectangle 7">
            <a:extLst>
              <a:ext uri="{FF2B5EF4-FFF2-40B4-BE49-F238E27FC236}">
                <a16:creationId xmlns:a16="http://schemas.microsoft.com/office/drawing/2014/main" id="{DC4447DF-6D73-A158-A493-250DED71B44E}"/>
              </a:ext>
            </a:extLst>
          </p:cNvPr>
          <p:cNvSpPr/>
          <p:nvPr/>
        </p:nvSpPr>
        <p:spPr>
          <a:xfrm>
            <a:off x="3506038" y="3340221"/>
            <a:ext cx="2364511" cy="1139049"/>
          </a:xfrm>
          <a:prstGeom prst="rect">
            <a:avLst/>
          </a:prstGeom>
          <a:solidFill>
            <a:srgbClr val="2F2F3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rgbClr val="EEC82A"/>
                </a:solidFill>
                <a:latin typeface="Times New Roman"/>
                <a:cs typeface="Times New Roman"/>
              </a:rPr>
              <a:t>&gt;50</a:t>
            </a:r>
            <a:endParaRPr lang="en-US" sz="3200" b="1">
              <a:solidFill>
                <a:srgbClr val="EEC82A"/>
              </a:solidFill>
              <a:latin typeface="Times New Roman" panose="02020603050405020304" pitchFamily="18" charset="0"/>
              <a:cs typeface="Times New Roman" panose="02020603050405020304" pitchFamily="18" charset="0"/>
            </a:endParaRPr>
          </a:p>
          <a:p>
            <a:pPr algn="ctr"/>
            <a:r>
              <a:rPr lang="en-US" sz="1600" b="1">
                <a:latin typeface="Times New Roman" panose="02020603050405020304" pitchFamily="18" charset="0"/>
                <a:cs typeface="Times New Roman" panose="02020603050405020304" pitchFamily="18" charset="0"/>
              </a:rPr>
              <a:t>Students Engaged</a:t>
            </a:r>
            <a:endParaRPr lang="en-US" sz="1400" b="1">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42E737C-F76D-11CF-8F16-08EFF38C1853}"/>
              </a:ext>
            </a:extLst>
          </p:cNvPr>
          <p:cNvSpPr txBox="1"/>
          <p:nvPr/>
        </p:nvSpPr>
        <p:spPr>
          <a:xfrm>
            <a:off x="3839326" y="1239715"/>
            <a:ext cx="4056526" cy="954107"/>
          </a:xfrm>
          <a:prstGeom prst="rect">
            <a:avLst/>
          </a:prstGeom>
          <a:noFill/>
        </p:spPr>
        <p:txBody>
          <a:bodyPr wrap="square" lIns="91440" tIns="45720" rIns="91440" bIns="45720" rtlCol="0" anchor="t">
            <a:spAutoFit/>
          </a:bodyPr>
          <a:lstStyle/>
          <a:p>
            <a:pPr algn="ctr"/>
            <a:r>
              <a:rPr lang="en-US" sz="1400" b="1" dirty="0">
                <a:solidFill>
                  <a:srgbClr val="2F2F33"/>
                </a:solidFill>
                <a:latin typeface="Times New Roman"/>
                <a:cs typeface="Times New Roman"/>
              </a:rPr>
              <a:t>MERCYHURST UNIVERSITY </a:t>
            </a:r>
          </a:p>
          <a:p>
            <a:pPr algn="ctr"/>
            <a:r>
              <a:rPr lang="en-US" sz="1400" b="1" dirty="0">
                <a:solidFill>
                  <a:srgbClr val="2F2F33"/>
                </a:solidFill>
                <a:latin typeface="Times New Roman"/>
                <a:cs typeface="Times New Roman"/>
              </a:rPr>
              <a:t>INNOVATION ENTENTE LAB "BEEHIVE"</a:t>
            </a:r>
            <a:br>
              <a:rPr lang="en-US" sz="1400" b="1" dirty="0">
                <a:latin typeface="Times New Roman" panose="02020603050405020304" pitchFamily="18" charset="0"/>
                <a:cs typeface="Times New Roman" panose="02020603050405020304" pitchFamily="18" charset="0"/>
              </a:rPr>
            </a:br>
            <a:r>
              <a:rPr lang="en-US" sz="1400" b="1" dirty="0">
                <a:solidFill>
                  <a:srgbClr val="2F2F33"/>
                </a:solidFill>
                <a:latin typeface="Times New Roman"/>
                <a:cs typeface="Times New Roman"/>
              </a:rPr>
              <a:t>Fall 2023 – Fall 2024</a:t>
            </a:r>
          </a:p>
          <a:p>
            <a:pPr algn="ctr"/>
            <a:endParaRPr lang="en-US" sz="1400" dirty="0">
              <a:solidFill>
                <a:srgbClr val="2F2F33"/>
              </a:solidFill>
              <a:latin typeface="DIN Alternate"/>
            </a:endParaRPr>
          </a:p>
        </p:txBody>
      </p:sp>
    </p:spTree>
    <p:extLst>
      <p:ext uri="{BB962C8B-B14F-4D97-AF65-F5344CB8AC3E}">
        <p14:creationId xmlns:p14="http://schemas.microsoft.com/office/powerpoint/2010/main" val="2894259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3E6CD3-D8E5-D843-B77E-CE09226ECB50}"/>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A5FFC12C-2B3E-6F42-8437-7F73490F2C93}"/>
              </a:ext>
            </a:extLst>
          </p:cNvPr>
          <p:cNvSpPr txBox="1"/>
          <p:nvPr/>
        </p:nvSpPr>
        <p:spPr>
          <a:xfrm>
            <a:off x="1770184" y="6157629"/>
            <a:ext cx="3516923" cy="553998"/>
          </a:xfrm>
          <a:prstGeom prst="rect">
            <a:avLst/>
          </a:prstGeom>
          <a:noFill/>
        </p:spPr>
        <p:txBody>
          <a:bodyPr wrap="square" lIns="91440" tIns="45720" rIns="91440" bIns="45720" rtlCol="0" anchor="t">
            <a:spAutoFit/>
          </a:bodyPr>
          <a:lstStyle/>
          <a:p>
            <a:r>
              <a:rPr lang="en-US" sz="1200" dirty="0">
                <a:latin typeface="Times New Roman"/>
                <a:cs typeface="Times New Roman"/>
              </a:rPr>
              <a:t>INITIATIVES</a:t>
            </a:r>
          </a:p>
          <a:p>
            <a:endParaRPr lang="en-US">
              <a:latin typeface="Calibri" panose="020F0502020204030204"/>
              <a:cs typeface="Calibri" panose="020F0502020204030204"/>
            </a:endParaRPr>
          </a:p>
        </p:txBody>
      </p:sp>
      <p:graphicFrame>
        <p:nvGraphicFramePr>
          <p:cNvPr id="2" name="Table 1">
            <a:extLst>
              <a:ext uri="{FF2B5EF4-FFF2-40B4-BE49-F238E27FC236}">
                <a16:creationId xmlns:a16="http://schemas.microsoft.com/office/drawing/2014/main" id="{FFDE0A02-F12A-C178-FC53-4CD275D2B296}"/>
              </a:ext>
            </a:extLst>
          </p:cNvPr>
          <p:cNvGraphicFramePr>
            <a:graphicFrameLocks noGrp="1"/>
          </p:cNvGraphicFramePr>
          <p:nvPr>
            <p:extLst>
              <p:ext uri="{D42A27DB-BD31-4B8C-83A1-F6EECF244321}">
                <p14:modId xmlns:p14="http://schemas.microsoft.com/office/powerpoint/2010/main" val="3096243284"/>
              </p:ext>
            </p:extLst>
          </p:nvPr>
        </p:nvGraphicFramePr>
        <p:xfrm>
          <a:off x="521918" y="448848"/>
          <a:ext cx="11383622" cy="5974080"/>
        </p:xfrm>
        <a:graphic>
          <a:graphicData uri="http://schemas.openxmlformats.org/drawingml/2006/table">
            <a:tbl>
              <a:tblPr firstRow="1" bandRow="1">
                <a:tableStyleId>{2D5ABB26-0587-4C30-8999-92F81FD0307C}</a:tableStyleId>
              </a:tblPr>
              <a:tblGrid>
                <a:gridCol w="5691811">
                  <a:extLst>
                    <a:ext uri="{9D8B030D-6E8A-4147-A177-3AD203B41FA5}">
                      <a16:colId xmlns:a16="http://schemas.microsoft.com/office/drawing/2014/main" val="2561517543"/>
                    </a:ext>
                  </a:extLst>
                </a:gridCol>
                <a:gridCol w="5691811">
                  <a:extLst>
                    <a:ext uri="{9D8B030D-6E8A-4147-A177-3AD203B41FA5}">
                      <a16:colId xmlns:a16="http://schemas.microsoft.com/office/drawing/2014/main" val="202955920"/>
                    </a:ext>
                  </a:extLst>
                </a:gridCol>
              </a:tblGrid>
              <a:tr h="2221198">
                <a:tc>
                  <a:txBody>
                    <a:bodyPr/>
                    <a:lstStyle/>
                    <a:p>
                      <a:pPr lvl="0" algn="ctr">
                        <a:buNone/>
                      </a:pPr>
                      <a:r>
                        <a:rPr lang="en-US" sz="2000" dirty="0">
                          <a:latin typeface="Times New Roman"/>
                        </a:rPr>
                        <a:t>New Initiatives</a:t>
                      </a:r>
                    </a:p>
                    <a:p>
                      <a:pPr lvl="0" algn="ctr">
                        <a:buNone/>
                      </a:pPr>
                      <a:endParaRPr lang="en-US" sz="2000" dirty="0">
                        <a:latin typeface="Times New Roman"/>
                      </a:endParaRPr>
                    </a:p>
                    <a:p>
                      <a:pPr marL="0" lvl="0" indent="0" algn="l">
                        <a:buNone/>
                      </a:pPr>
                      <a:r>
                        <a:rPr lang="en-US" sz="1400" b="1" dirty="0">
                          <a:latin typeface="Times New Roman"/>
                        </a:rPr>
                        <a:t>Cyber Security Program</a:t>
                      </a:r>
                      <a:r>
                        <a:rPr lang="en-US" sz="1400" dirty="0">
                          <a:latin typeface="Times New Roman"/>
                        </a:rPr>
                        <a:t>: F</a:t>
                      </a:r>
                      <a:r>
                        <a:rPr lang="en-US" sz="1400" b="0" i="0" u="none" strike="noStrike" noProof="0" dirty="0">
                          <a:latin typeface="Times New Roman"/>
                        </a:rPr>
                        <a:t>ree cybersecurity advice to small businesses, helping them identify and address potential threats to their digital assets. It provides tailored recommendations on best practices, risk management, and affordable tools to improve security, ensuring businesses stay protected against cyber-attacks.</a:t>
                      </a:r>
                    </a:p>
                    <a:p>
                      <a:pPr marL="0" lvl="0" indent="0" algn="l">
                        <a:buNone/>
                      </a:pPr>
                      <a:endParaRPr lang="en-US" sz="1400" dirty="0">
                        <a:latin typeface="Times New Roman"/>
                      </a:endParaRPr>
                    </a:p>
                    <a:p>
                      <a:pPr marL="0" marR="0" lvl="0" indent="0" algn="l">
                        <a:lnSpc>
                          <a:spcPct val="100000"/>
                        </a:lnSpc>
                        <a:spcBef>
                          <a:spcPts val="0"/>
                        </a:spcBef>
                        <a:spcAft>
                          <a:spcPts val="0"/>
                        </a:spcAft>
                        <a:buNone/>
                      </a:pPr>
                      <a:r>
                        <a:rPr lang="en-US" sz="1400" b="1" dirty="0">
                          <a:latin typeface="Times New Roman"/>
                        </a:rPr>
                        <a:t>Geospatial Analysis Program</a:t>
                      </a:r>
                      <a:r>
                        <a:rPr lang="en-US" sz="1400" dirty="0">
                          <a:latin typeface="Times New Roman"/>
                        </a:rPr>
                        <a:t>: </a:t>
                      </a:r>
                      <a:r>
                        <a:rPr lang="en-US" sz="1400" b="0" i="0" u="none" strike="noStrike" noProof="0" dirty="0">
                          <a:solidFill>
                            <a:schemeClr val="tx1"/>
                          </a:solidFill>
                          <a:latin typeface="Times New Roman"/>
                        </a:rPr>
                        <a:t>In the IEL we can collect, analyze, and display geographic data for clients. A few use cases include demographic analysis, zoning, and property research. For Fall 2024, 90% of our projects provide geospatial analysis for clients.</a:t>
                      </a:r>
                    </a:p>
                    <a:p>
                      <a:pPr marL="285750" lvl="0" indent="-285750" algn="l">
                        <a:buFont typeface="Arial"/>
                        <a:buChar char="•"/>
                      </a:pPr>
                      <a:endParaRPr lang="en-US" sz="1400" dirty="0">
                        <a:latin typeface="Times New Roman"/>
                      </a:endParaRPr>
                    </a:p>
                  </a:txBody>
                  <a:tcPr>
                    <a:lnR w="12700">
                      <a:solidFill>
                        <a:schemeClr val="tx1"/>
                      </a:solidFill>
                    </a:lnR>
                    <a:lnB w="12700">
                      <a:solidFill>
                        <a:schemeClr val="tx1"/>
                      </a:solidFill>
                    </a:lnB>
                  </a:tcPr>
                </a:tc>
                <a:tc>
                  <a:txBody>
                    <a:bodyPr/>
                    <a:lstStyle/>
                    <a:p>
                      <a:pPr lvl="0" algn="ctr">
                        <a:buNone/>
                      </a:pPr>
                      <a:r>
                        <a:rPr lang="en-US" sz="2000" dirty="0">
                          <a:latin typeface="Times New Roman"/>
                        </a:rPr>
                        <a:t>New Tools</a:t>
                      </a:r>
                    </a:p>
                    <a:p>
                      <a:pPr lvl="0" algn="ctr">
                        <a:buNone/>
                      </a:pPr>
                      <a:endParaRPr lang="en-US" sz="2000" dirty="0">
                        <a:latin typeface="Times New Roman"/>
                      </a:endParaRPr>
                    </a:p>
                    <a:p>
                      <a:pPr marL="0" lvl="0" indent="0" algn="l">
                        <a:buNone/>
                      </a:pPr>
                      <a:r>
                        <a:rPr lang="en-US" sz="1400" b="1" dirty="0">
                          <a:latin typeface="Times New Roman"/>
                        </a:rPr>
                        <a:t>Policy Map</a:t>
                      </a:r>
                      <a:r>
                        <a:rPr lang="en-US" sz="1400" dirty="0">
                          <a:latin typeface="Times New Roman"/>
                        </a:rPr>
                        <a:t>: O</a:t>
                      </a:r>
                      <a:r>
                        <a:rPr lang="en-US" sz="1400" b="0" i="0" u="none" strike="noStrike" noProof="0" dirty="0">
                          <a:latin typeface="Times New Roman"/>
                        </a:rPr>
                        <a:t>nline tool that provides government, healthcare, non-profit, and academic organizations with easy access to exclusive public data on U.S. communities. Policy Map enables data-driven decisions on topics like health, housing, employment, income, demographics, and more.</a:t>
                      </a:r>
                    </a:p>
                    <a:p>
                      <a:pPr marL="0" lvl="0" indent="0" algn="l">
                        <a:buNone/>
                      </a:pPr>
                      <a:endParaRPr lang="en-US" sz="1400" dirty="0">
                        <a:latin typeface="Times New Roman"/>
                      </a:endParaRPr>
                    </a:p>
                    <a:p>
                      <a:pPr marL="0" lvl="0" indent="0" algn="l">
                        <a:buNone/>
                      </a:pPr>
                      <a:r>
                        <a:rPr lang="en-US" sz="1400" b="1" err="1">
                          <a:latin typeface="Times New Roman"/>
                        </a:rPr>
                        <a:t>Maptive</a:t>
                      </a:r>
                      <a:r>
                        <a:rPr lang="en-US" sz="1400" dirty="0">
                          <a:latin typeface="Times New Roman"/>
                        </a:rPr>
                        <a:t>: Transforms spreadsheets into custom Google Maps in short order. Allowing analyst to quickly disseminate and visualize geospatial data for clients.</a:t>
                      </a:r>
                    </a:p>
                    <a:p>
                      <a:pPr lvl="0" algn="ctr">
                        <a:buNone/>
                      </a:pPr>
                      <a:endParaRPr lang="en-US" sz="2000" dirty="0">
                        <a:latin typeface="Times New Roman"/>
                      </a:endParaRPr>
                    </a:p>
                  </a:txBody>
                  <a:tcPr>
                    <a:lnL w="12700">
                      <a:solidFill>
                        <a:schemeClr val="tx1"/>
                      </a:solidFill>
                    </a:lnL>
                    <a:lnB w="12700">
                      <a:solidFill>
                        <a:schemeClr val="tx1"/>
                      </a:solidFill>
                    </a:lnB>
                  </a:tcPr>
                </a:tc>
                <a:extLst>
                  <a:ext uri="{0D108BD9-81ED-4DB2-BD59-A6C34878D82A}">
                    <a16:rowId xmlns:a16="http://schemas.microsoft.com/office/drawing/2014/main" val="1515193704"/>
                  </a:ext>
                </a:extLst>
              </a:tr>
              <a:tr h="2221198">
                <a:tc>
                  <a:txBody>
                    <a:bodyPr/>
                    <a:lstStyle/>
                    <a:p>
                      <a:pPr lvl="0" algn="ctr">
                        <a:buNone/>
                      </a:pPr>
                      <a:r>
                        <a:rPr lang="en-US" sz="2000" dirty="0">
                          <a:latin typeface="Times New Roman"/>
                        </a:rPr>
                        <a:t>Generative AI</a:t>
                      </a:r>
                    </a:p>
                    <a:p>
                      <a:pPr lvl="0" algn="ctr">
                        <a:buNone/>
                      </a:pPr>
                      <a:endParaRPr lang="en-US" sz="2000" dirty="0">
                        <a:latin typeface="Times New Roman"/>
                      </a:endParaRPr>
                    </a:p>
                    <a:p>
                      <a:pPr marL="0" lvl="0" indent="0" algn="l">
                        <a:buNone/>
                      </a:pPr>
                      <a:r>
                        <a:rPr lang="en-US" sz="1400" b="1" dirty="0" err="1">
                          <a:latin typeface="Times New Roman"/>
                        </a:rPr>
                        <a:t>Vizru</a:t>
                      </a:r>
                      <a:r>
                        <a:rPr lang="en-US" sz="1400" b="1" dirty="0">
                          <a:latin typeface="Times New Roman"/>
                        </a:rPr>
                        <a:t> ROVER</a:t>
                      </a:r>
                      <a:r>
                        <a:rPr lang="en-US" sz="1400" dirty="0">
                          <a:latin typeface="Times New Roman"/>
                        </a:rPr>
                        <a:t>: </a:t>
                      </a:r>
                      <a:r>
                        <a:rPr lang="en-US" sz="1400" b="0" i="0" u="none" strike="noStrike" noProof="0" dirty="0">
                          <a:latin typeface="Times New Roman"/>
                        </a:rPr>
                        <a:t>ROVER enables the IEL to analyze public and private data with exceptional insight and stringent security, which enables the IEL to provide unmatched competitive intelligence solutions to its clients.</a:t>
                      </a:r>
                    </a:p>
                    <a:p>
                      <a:pPr marL="0" lvl="0" indent="0" algn="l">
                        <a:buNone/>
                      </a:pPr>
                      <a:endParaRPr lang="en-US" sz="1400" b="0" i="0" u="none" strike="noStrike" noProof="0" dirty="0">
                        <a:latin typeface="Times New Roman"/>
                      </a:endParaRPr>
                    </a:p>
                    <a:p>
                      <a:pPr marL="0" lvl="0" indent="0" algn="l">
                        <a:buNone/>
                      </a:pPr>
                      <a:r>
                        <a:rPr lang="en-US" sz="1400" b="0" i="0" u="none" strike="noStrike" noProof="0" dirty="0">
                          <a:latin typeface="Times New Roman"/>
                        </a:rPr>
                        <a:t>Further, by exposing IEL students to </a:t>
                      </a:r>
                      <a:r>
                        <a:rPr lang="en-US" sz="1400" b="0" i="0" u="none" strike="noStrike" noProof="0" dirty="0" err="1">
                          <a:latin typeface="Times New Roman"/>
                        </a:rPr>
                        <a:t>GenAI</a:t>
                      </a:r>
                      <a:r>
                        <a:rPr lang="en-US" sz="1400" b="0" i="0" u="none" strike="noStrike" noProof="0" dirty="0">
                          <a:latin typeface="Times New Roman"/>
                        </a:rPr>
                        <a:t>, we are fostering innovation and expertise within the realm of artificial intelligence, which is inherently the future of their world.</a:t>
                      </a:r>
                      <a:endParaRPr lang="en-US" sz="1400" dirty="0">
                        <a:latin typeface="Times New Roman"/>
                      </a:endParaRPr>
                    </a:p>
                    <a:p>
                      <a:pPr marL="285750" lvl="0" indent="-285750" algn="l">
                        <a:buFont typeface="Arial"/>
                        <a:buChar char="•"/>
                      </a:pPr>
                      <a:endParaRPr lang="en-US" sz="2000" dirty="0">
                        <a:latin typeface="Times New Roman"/>
                      </a:endParaRPr>
                    </a:p>
                  </a:txBody>
                  <a:tcPr>
                    <a:lnR w="12700">
                      <a:solidFill>
                        <a:schemeClr val="tx1"/>
                      </a:solidFill>
                    </a:lnR>
                    <a:lnT w="12700">
                      <a:solidFill>
                        <a:schemeClr val="tx1"/>
                      </a:solidFill>
                    </a:lnT>
                  </a:tcPr>
                </a:tc>
                <a:tc>
                  <a:txBody>
                    <a:bodyPr/>
                    <a:lstStyle/>
                    <a:p>
                      <a:pPr algn="ctr"/>
                      <a:r>
                        <a:rPr lang="en-US" sz="2000" dirty="0">
                          <a:latin typeface="Times New Roman"/>
                        </a:rPr>
                        <a:t>Average Personnel, Fall 23-Fall 24</a:t>
                      </a:r>
                    </a:p>
                    <a:p>
                      <a:pPr lvl="0" algn="ctr">
                        <a:buNone/>
                      </a:pPr>
                      <a:endParaRPr lang="en-US" sz="2000" dirty="0">
                        <a:latin typeface="Times New Roman"/>
                      </a:endParaRPr>
                    </a:p>
                    <a:p>
                      <a:pPr lvl="0" algn="ctr">
                        <a:buNone/>
                      </a:pPr>
                      <a:r>
                        <a:rPr lang="en-US" sz="1400" b="1" dirty="0">
                          <a:latin typeface="Times New Roman"/>
                        </a:rPr>
                        <a:t>Creating Jobs and Providing Real World Experience for Students</a:t>
                      </a:r>
                    </a:p>
                    <a:p>
                      <a:pPr lvl="0" algn="ctr">
                        <a:buNone/>
                      </a:pPr>
                      <a:endParaRPr lang="en-US" sz="2000" dirty="0">
                        <a:latin typeface="Times New Roman"/>
                      </a:endParaRPr>
                    </a:p>
                    <a:p>
                      <a:pPr lvl="0" algn="l">
                        <a:lnSpc>
                          <a:spcPct val="100000"/>
                        </a:lnSpc>
                        <a:spcBef>
                          <a:spcPts val="0"/>
                        </a:spcBef>
                        <a:spcAft>
                          <a:spcPts val="0"/>
                        </a:spcAft>
                        <a:buNone/>
                      </a:pPr>
                      <a:r>
                        <a:rPr lang="en-US" sz="1600" b="0" i="0" u="none" strike="noStrike" baseline="0" noProof="0" dirty="0">
                          <a:solidFill>
                            <a:srgbClr val="000000"/>
                          </a:solidFill>
                          <a:latin typeface="Times New Roman"/>
                        </a:rPr>
                        <a:t>Executive Director: 1</a:t>
                      </a:r>
                    </a:p>
                    <a:p>
                      <a:pPr lvl="0" algn="l">
                        <a:lnSpc>
                          <a:spcPct val="100000"/>
                        </a:lnSpc>
                        <a:spcBef>
                          <a:spcPts val="0"/>
                        </a:spcBef>
                        <a:spcAft>
                          <a:spcPts val="0"/>
                        </a:spcAft>
                        <a:buNone/>
                      </a:pPr>
                      <a:r>
                        <a:rPr lang="en-US" sz="1600" b="0" i="0" u="none" strike="noStrike" baseline="0" noProof="0" dirty="0">
                          <a:solidFill>
                            <a:srgbClr val="000000"/>
                          </a:solidFill>
                          <a:latin typeface="Times New Roman"/>
                        </a:rPr>
                        <a:t>Director: 1</a:t>
                      </a:r>
                      <a:endParaRPr lang="en-US" sz="1600" dirty="0">
                        <a:latin typeface="Times New Roman"/>
                      </a:endParaRPr>
                    </a:p>
                    <a:p>
                      <a:pPr lvl="0" algn="l">
                        <a:lnSpc>
                          <a:spcPct val="100000"/>
                        </a:lnSpc>
                        <a:spcBef>
                          <a:spcPts val="0"/>
                        </a:spcBef>
                        <a:spcAft>
                          <a:spcPts val="0"/>
                        </a:spcAft>
                        <a:buNone/>
                      </a:pPr>
                      <a:r>
                        <a:rPr lang="en-US" sz="1600" b="0" i="0" u="none" strike="noStrike" baseline="0" noProof="0" dirty="0">
                          <a:solidFill>
                            <a:srgbClr val="000000"/>
                          </a:solidFill>
                          <a:latin typeface="Times New Roman"/>
                        </a:rPr>
                        <a:t>Graduate Students: 1</a:t>
                      </a:r>
                      <a:endParaRPr lang="en-US" sz="1600" dirty="0">
                        <a:latin typeface="Times New Roman"/>
                      </a:endParaRPr>
                    </a:p>
                    <a:p>
                      <a:pPr lvl="0" algn="l">
                        <a:lnSpc>
                          <a:spcPct val="100000"/>
                        </a:lnSpc>
                        <a:spcBef>
                          <a:spcPts val="0"/>
                        </a:spcBef>
                        <a:spcAft>
                          <a:spcPts val="0"/>
                        </a:spcAft>
                        <a:buNone/>
                      </a:pPr>
                      <a:r>
                        <a:rPr lang="en-US" sz="1600" b="0" i="0" u="none" strike="noStrike" baseline="0" noProof="0" dirty="0">
                          <a:solidFill>
                            <a:srgbClr val="000000"/>
                          </a:solidFill>
                          <a:latin typeface="Times New Roman"/>
                        </a:rPr>
                        <a:t>Undergraduates: 20</a:t>
                      </a:r>
                      <a:endParaRPr lang="en-US" sz="1600" dirty="0">
                        <a:latin typeface="Times New Roman"/>
                      </a:endParaRPr>
                    </a:p>
                    <a:p>
                      <a:pPr lvl="0" algn="l">
                        <a:lnSpc>
                          <a:spcPct val="100000"/>
                        </a:lnSpc>
                        <a:spcBef>
                          <a:spcPts val="0"/>
                        </a:spcBef>
                        <a:spcAft>
                          <a:spcPts val="0"/>
                        </a:spcAft>
                        <a:buNone/>
                      </a:pPr>
                      <a:r>
                        <a:rPr lang="en-US" sz="1600" b="0" i="0" u="none" strike="noStrike" baseline="0" noProof="0" dirty="0">
                          <a:solidFill>
                            <a:srgbClr val="000000"/>
                          </a:solidFill>
                          <a:latin typeface="Times New Roman"/>
                        </a:rPr>
                        <a:t>Freshmen Shadows: 2</a:t>
                      </a:r>
                    </a:p>
                    <a:p>
                      <a:pPr lvl="0" algn="l">
                        <a:lnSpc>
                          <a:spcPct val="100000"/>
                        </a:lnSpc>
                        <a:spcBef>
                          <a:spcPts val="0"/>
                        </a:spcBef>
                        <a:spcAft>
                          <a:spcPts val="0"/>
                        </a:spcAft>
                        <a:buNone/>
                      </a:pPr>
                      <a:endParaRPr lang="en-US" sz="1600" b="0" i="0" u="none" strike="noStrike" baseline="0" noProof="0" dirty="0">
                        <a:solidFill>
                          <a:srgbClr val="000000"/>
                        </a:solidFill>
                        <a:latin typeface="Times New Roman"/>
                      </a:endParaRPr>
                    </a:p>
                    <a:p>
                      <a:pPr marL="0" lvl="0" indent="0" algn="l">
                        <a:lnSpc>
                          <a:spcPct val="100000"/>
                        </a:lnSpc>
                        <a:buNone/>
                      </a:pPr>
                      <a:r>
                        <a:rPr lang="en-US" sz="1600" b="0" i="0" u="none" strike="noStrike" baseline="0" noProof="0" dirty="0">
                          <a:solidFill>
                            <a:srgbClr val="000000"/>
                          </a:solidFill>
                          <a:latin typeface="Times New Roman"/>
                        </a:rPr>
                        <a:t>*Graduate Student serves as the Student Lab Director</a:t>
                      </a:r>
                      <a:endParaRPr lang="en-US" sz="1600" dirty="0">
                        <a:latin typeface="Times New Roman"/>
                      </a:endParaRPr>
                    </a:p>
                  </a:txBody>
                  <a:tcPr>
                    <a:lnL w="12700">
                      <a:solidFill>
                        <a:schemeClr val="tx1"/>
                      </a:solidFill>
                    </a:lnL>
                    <a:lnT w="12700">
                      <a:solidFill>
                        <a:schemeClr val="tx1"/>
                      </a:solidFill>
                    </a:lnT>
                  </a:tcPr>
                </a:tc>
                <a:extLst>
                  <a:ext uri="{0D108BD9-81ED-4DB2-BD59-A6C34878D82A}">
                    <a16:rowId xmlns:a16="http://schemas.microsoft.com/office/drawing/2014/main" val="3868704891"/>
                  </a:ext>
                </a:extLst>
              </a:tr>
            </a:tbl>
          </a:graphicData>
        </a:graphic>
      </p:graphicFrame>
    </p:spTree>
    <p:extLst>
      <p:ext uri="{BB962C8B-B14F-4D97-AF65-F5344CB8AC3E}">
        <p14:creationId xmlns:p14="http://schemas.microsoft.com/office/powerpoint/2010/main" val="146262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994A1-442C-CBA5-52B8-A0F92FC9058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A01F56F-9924-3B40-FFF6-49D01D5D1D8C}"/>
              </a:ext>
            </a:extLst>
          </p:cNvPr>
          <p:cNvSpPr txBox="1"/>
          <p:nvPr/>
        </p:nvSpPr>
        <p:spPr>
          <a:xfrm>
            <a:off x="319253" y="840680"/>
            <a:ext cx="4591593" cy="2462213"/>
          </a:xfrm>
          <a:prstGeom prst="rect">
            <a:avLst/>
          </a:prstGeom>
          <a:noFill/>
        </p:spPr>
        <p:txBody>
          <a:bodyPr wrap="square" lIns="91440" tIns="45720" rIns="91440" bIns="45720" rtlCol="0" anchor="t">
            <a:spAutoFit/>
          </a:bodyPr>
          <a:lstStyle/>
          <a:p>
            <a:r>
              <a:rPr lang="en-US" sz="1400" b="1" dirty="0" err="1">
                <a:solidFill>
                  <a:srgbClr val="2F2F33"/>
                </a:solidFill>
                <a:latin typeface="Times New Roman"/>
                <a:cs typeface="Times New Roman"/>
              </a:rPr>
              <a:t>CoinArk</a:t>
            </a:r>
            <a:r>
              <a:rPr lang="en-US" sz="1400" b="1" dirty="0">
                <a:solidFill>
                  <a:srgbClr val="2F2F33"/>
                </a:solidFill>
                <a:latin typeface="Times New Roman"/>
                <a:cs typeface="Times New Roman"/>
              </a:rPr>
              <a:t> LLC:</a:t>
            </a:r>
            <a:endParaRPr lang="en-US" dirty="0"/>
          </a:p>
          <a:p>
            <a:r>
              <a:rPr lang="en-US" sz="1400" dirty="0" err="1">
                <a:latin typeface="Times New Roman"/>
                <a:cs typeface="Times New Roman"/>
              </a:rPr>
              <a:t>CoinArk</a:t>
            </a:r>
            <a:r>
              <a:rPr lang="en-US" sz="1400" dirty="0">
                <a:latin typeface="Times New Roman"/>
                <a:cs typeface="Times New Roman"/>
              </a:rPr>
              <a:t> LLC is a repeat client to the IEL Beehive and they are a pair of entrepreneurs who are creating safe and easy access to cryptocurrency in the Erie area. </a:t>
            </a:r>
            <a:r>
              <a:rPr lang="en-US" sz="1400" dirty="0" err="1">
                <a:latin typeface="Times New Roman"/>
                <a:cs typeface="Times New Roman"/>
              </a:rPr>
              <a:t>CoinArk</a:t>
            </a:r>
            <a:r>
              <a:rPr lang="en-US" sz="1400" dirty="0">
                <a:latin typeface="Times New Roman"/>
                <a:cs typeface="Times New Roman"/>
              </a:rPr>
              <a:t> came back to the IEL to have a Geospatial Analysis completed of the Erie area to learn the best location to place a new Bitcoin ATM. We were able to identify multiple locations in the Erie area where </a:t>
            </a:r>
            <a:r>
              <a:rPr lang="en-US" sz="1400" dirty="0" err="1">
                <a:latin typeface="Times New Roman"/>
                <a:cs typeface="Times New Roman"/>
              </a:rPr>
              <a:t>CoinArk</a:t>
            </a:r>
            <a:r>
              <a:rPr lang="en-US" sz="1400" dirty="0">
                <a:latin typeface="Times New Roman"/>
                <a:cs typeface="Times New Roman"/>
              </a:rPr>
              <a:t> could place a new ATM and be successful. This analysis was based on corroborating demographic data with industry research on who is most likely to be purchasing crypto currency.</a:t>
            </a:r>
            <a:endParaRPr lang="en-US" sz="1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66ED793-4411-685C-BDB8-28B545ADAF79}"/>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4EB87DD9-C313-1E30-143B-13877CE10099}"/>
              </a:ext>
            </a:extLst>
          </p:cNvPr>
          <p:cNvSpPr txBox="1"/>
          <p:nvPr/>
        </p:nvSpPr>
        <p:spPr>
          <a:xfrm>
            <a:off x="1770184" y="6157629"/>
            <a:ext cx="3516923" cy="553998"/>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RESULTS/OUTCOMES</a:t>
            </a:r>
          </a:p>
          <a:p>
            <a:endParaRPr lang="en-US"/>
          </a:p>
        </p:txBody>
      </p:sp>
      <p:pic>
        <p:nvPicPr>
          <p:cNvPr id="2" name="Picture 1">
            <a:extLst>
              <a:ext uri="{FF2B5EF4-FFF2-40B4-BE49-F238E27FC236}">
                <a16:creationId xmlns:a16="http://schemas.microsoft.com/office/drawing/2014/main" id="{BAA1BDB9-DEAC-E5EE-EBD1-D1068473A06B}"/>
              </a:ext>
            </a:extLst>
          </p:cNvPr>
          <p:cNvPicPr>
            <a:picLocks noChangeAspect="1"/>
          </p:cNvPicPr>
          <p:nvPr/>
        </p:nvPicPr>
        <p:blipFill>
          <a:blip r:embed="rId4"/>
          <a:stretch>
            <a:fillRect/>
          </a:stretch>
        </p:blipFill>
        <p:spPr>
          <a:xfrm>
            <a:off x="405234" y="3291717"/>
            <a:ext cx="3757808" cy="1886924"/>
          </a:xfrm>
          <a:prstGeom prst="rect">
            <a:avLst/>
          </a:prstGeom>
        </p:spPr>
      </p:pic>
      <p:sp>
        <p:nvSpPr>
          <p:cNvPr id="8" name="TextBox 7">
            <a:extLst>
              <a:ext uri="{FF2B5EF4-FFF2-40B4-BE49-F238E27FC236}">
                <a16:creationId xmlns:a16="http://schemas.microsoft.com/office/drawing/2014/main" id="{6F5BB396-601A-D150-FE07-B1F0AC4C4653}"/>
              </a:ext>
            </a:extLst>
          </p:cNvPr>
          <p:cNvSpPr txBox="1"/>
          <p:nvPr/>
        </p:nvSpPr>
        <p:spPr>
          <a:xfrm>
            <a:off x="830218" y="5284800"/>
            <a:ext cx="29182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Times New Roman"/>
                <a:cs typeface="Calibri"/>
              </a:rPr>
              <a:t>Erie ATM Placement Density Heat Map, </a:t>
            </a:r>
            <a:r>
              <a:rPr lang="en-US" sz="1200" dirty="0" err="1">
                <a:latin typeface="Times New Roman"/>
                <a:cs typeface="Calibri"/>
              </a:rPr>
              <a:t>Maptive</a:t>
            </a:r>
            <a:r>
              <a:rPr lang="en-US" sz="1200" dirty="0">
                <a:latin typeface="Times New Roman"/>
                <a:cs typeface="Calibri"/>
              </a:rPr>
              <a:t>.</a:t>
            </a:r>
            <a:endParaRPr lang="en-US" sz="1200" dirty="0">
              <a:latin typeface="Times New Roman"/>
              <a:cs typeface="Times New Roman"/>
            </a:endParaRPr>
          </a:p>
        </p:txBody>
      </p:sp>
      <p:sp>
        <p:nvSpPr>
          <p:cNvPr id="12" name="TextBox 11">
            <a:extLst>
              <a:ext uri="{FF2B5EF4-FFF2-40B4-BE49-F238E27FC236}">
                <a16:creationId xmlns:a16="http://schemas.microsoft.com/office/drawing/2014/main" id="{D368E659-FF49-F470-243E-C550F4A33F34}"/>
              </a:ext>
            </a:extLst>
          </p:cNvPr>
          <p:cNvSpPr txBox="1"/>
          <p:nvPr/>
        </p:nvSpPr>
        <p:spPr>
          <a:xfrm>
            <a:off x="7083307" y="851118"/>
            <a:ext cx="4591593" cy="2462213"/>
          </a:xfrm>
          <a:prstGeom prst="rect">
            <a:avLst/>
          </a:prstGeom>
          <a:noFill/>
        </p:spPr>
        <p:txBody>
          <a:bodyPr wrap="square" lIns="91440" tIns="45720" rIns="91440" bIns="45720" rtlCol="0" anchor="t">
            <a:spAutoFit/>
          </a:bodyPr>
          <a:lstStyle/>
          <a:p>
            <a:r>
              <a:rPr lang="en-US" sz="1400" b="1" dirty="0">
                <a:solidFill>
                  <a:srgbClr val="2F2F33"/>
                </a:solidFill>
                <a:latin typeface="Times New Roman"/>
                <a:cs typeface="Times New Roman"/>
              </a:rPr>
              <a:t>Savory Truffle</a:t>
            </a:r>
            <a:endParaRPr lang="en-US" dirty="0"/>
          </a:p>
          <a:p>
            <a:r>
              <a:rPr lang="en-US" sz="1400" dirty="0">
                <a:latin typeface="Times New Roman"/>
                <a:cs typeface="Times New Roman"/>
              </a:rPr>
              <a:t>Savory Truffle is an Artisanal Chocolate Business and Co-op located in Corry, PA. We are tasked with providing Savory Truffle with possible locations in which they could look for businesses to partner with for their co-op. To complete this, we were able to leverage one of our new tools: </a:t>
            </a:r>
            <a:r>
              <a:rPr lang="en-US" sz="1400" dirty="0" err="1">
                <a:latin typeface="Times New Roman"/>
                <a:cs typeface="Times New Roman"/>
              </a:rPr>
              <a:t>PolicyMap</a:t>
            </a:r>
            <a:r>
              <a:rPr lang="en-US" sz="1400" dirty="0">
                <a:latin typeface="Times New Roman"/>
                <a:cs typeface="Times New Roman"/>
              </a:rPr>
              <a:t>.</a:t>
            </a:r>
            <a:r>
              <a:rPr lang="en-US" sz="1400" dirty="0">
                <a:latin typeface="Times New Roman"/>
                <a:ea typeface="+mn-lt"/>
                <a:cs typeface="Times New Roman"/>
              </a:rPr>
              <a:t> D</a:t>
            </a:r>
            <a:r>
              <a:rPr lang="en-US" sz="1400" dirty="0">
                <a:latin typeface="Times New Roman"/>
                <a:ea typeface="+mn-lt"/>
                <a:cs typeface="+mn-lt"/>
              </a:rPr>
              <a:t>ata was collected on the density of local businesses and how many individuals they employ, which was then translated into the following map by </a:t>
            </a:r>
            <a:r>
              <a:rPr lang="en-US" sz="1400" dirty="0" err="1">
                <a:latin typeface="Times New Roman"/>
                <a:ea typeface="+mn-lt"/>
                <a:cs typeface="+mn-lt"/>
              </a:rPr>
              <a:t>PolicyMap</a:t>
            </a:r>
            <a:r>
              <a:rPr lang="en-US" sz="1400" dirty="0">
                <a:latin typeface="Times New Roman"/>
                <a:ea typeface="+mn-lt"/>
                <a:cs typeface="+mn-lt"/>
              </a:rPr>
              <a:t>. Our analysis suggests it is likely that a business with fewer employees is an indicator of a developing venture.</a:t>
            </a:r>
            <a:endParaRPr lang="en-US" sz="1400" dirty="0">
              <a:latin typeface="Times New Roman"/>
              <a:cs typeface="Times New Roman"/>
            </a:endParaRPr>
          </a:p>
        </p:txBody>
      </p:sp>
      <p:sp>
        <p:nvSpPr>
          <p:cNvPr id="15" name="TextBox 14">
            <a:extLst>
              <a:ext uri="{FF2B5EF4-FFF2-40B4-BE49-F238E27FC236}">
                <a16:creationId xmlns:a16="http://schemas.microsoft.com/office/drawing/2014/main" id="{2BB83C61-0A1B-FE13-79AA-0F16349B27F9}"/>
              </a:ext>
            </a:extLst>
          </p:cNvPr>
          <p:cNvSpPr txBox="1"/>
          <p:nvPr/>
        </p:nvSpPr>
        <p:spPr>
          <a:xfrm>
            <a:off x="8032683" y="5618827"/>
            <a:ext cx="29182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Times New Roman"/>
                <a:cs typeface="Calibri"/>
              </a:rPr>
              <a:t>Percent of jobs at firms with fewer than 20 employees, Policy Map.</a:t>
            </a:r>
          </a:p>
        </p:txBody>
      </p:sp>
      <p:pic>
        <p:nvPicPr>
          <p:cNvPr id="3" name="Picture 2" descr="A map of a city&#10;&#10;Description automatically generated">
            <a:extLst>
              <a:ext uri="{FF2B5EF4-FFF2-40B4-BE49-F238E27FC236}">
                <a16:creationId xmlns:a16="http://schemas.microsoft.com/office/drawing/2014/main" id="{8727E0D4-759F-1C83-9EE3-3289EC807C0E}"/>
              </a:ext>
            </a:extLst>
          </p:cNvPr>
          <p:cNvPicPr>
            <a:picLocks noChangeAspect="1"/>
          </p:cNvPicPr>
          <p:nvPr/>
        </p:nvPicPr>
        <p:blipFill>
          <a:blip r:embed="rId5"/>
          <a:stretch>
            <a:fillRect/>
          </a:stretch>
        </p:blipFill>
        <p:spPr>
          <a:xfrm>
            <a:off x="7081316" y="3353713"/>
            <a:ext cx="4814301" cy="2154740"/>
          </a:xfrm>
          <a:prstGeom prst="rect">
            <a:avLst/>
          </a:prstGeom>
        </p:spPr>
      </p:pic>
      <p:cxnSp>
        <p:nvCxnSpPr>
          <p:cNvPr id="9" name="Straight Arrow Connector 8">
            <a:extLst>
              <a:ext uri="{FF2B5EF4-FFF2-40B4-BE49-F238E27FC236}">
                <a16:creationId xmlns:a16="http://schemas.microsoft.com/office/drawing/2014/main" id="{D589FE34-E46C-1FB3-6014-901E295725D6}"/>
              </a:ext>
            </a:extLst>
          </p:cNvPr>
          <p:cNvCxnSpPr/>
          <p:nvPr/>
        </p:nvCxnSpPr>
        <p:spPr>
          <a:xfrm>
            <a:off x="6150279" y="320459"/>
            <a:ext cx="16702" cy="5956124"/>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095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694B48-2668-9B46-8739-5042B29C351B}"/>
              </a:ext>
            </a:extLst>
          </p:cNvPr>
          <p:cNvSpPr/>
          <p:nvPr/>
        </p:nvSpPr>
        <p:spPr>
          <a:xfrm>
            <a:off x="0" y="0"/>
            <a:ext cx="12192000" cy="6858000"/>
          </a:xfrm>
          <a:prstGeom prst="rect">
            <a:avLst/>
          </a:prstGeom>
          <a:solidFill>
            <a:srgbClr val="EE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9D93AE5-92D5-294A-8AB7-A73DE5EE5713}"/>
              </a:ext>
            </a:extLst>
          </p:cNvPr>
          <p:cNvSpPr txBox="1"/>
          <p:nvPr/>
        </p:nvSpPr>
        <p:spPr>
          <a:xfrm>
            <a:off x="1770184" y="1308321"/>
            <a:ext cx="3798278" cy="3970318"/>
          </a:xfrm>
          <a:prstGeom prst="rect">
            <a:avLst/>
          </a:prstGeom>
          <a:noFill/>
        </p:spPr>
        <p:txBody>
          <a:bodyPr wrap="square" lIns="91440" tIns="45720" rIns="91440" bIns="45720" rtlCol="0" anchor="t">
            <a:spAutoFit/>
          </a:bodyPr>
          <a:lstStyle/>
          <a:p>
            <a:r>
              <a:rPr lang="en-US" sz="1400" dirty="0">
                <a:solidFill>
                  <a:srgbClr val="2F2F33"/>
                </a:solidFill>
                <a:latin typeface="Times New Roman" panose="02020603050405020304" pitchFamily="18" charset="0"/>
                <a:cs typeface="Times New Roman" panose="02020603050405020304" pitchFamily="18" charset="0"/>
              </a:rPr>
              <a:t>Thank you</a:t>
            </a:r>
          </a:p>
          <a:p>
            <a:r>
              <a:rPr lang="en-US" sz="1400" dirty="0">
                <a:solidFill>
                  <a:srgbClr val="2F2F33"/>
                </a:solidFill>
                <a:latin typeface="Times New Roman" panose="02020603050405020304" pitchFamily="18" charset="0"/>
                <a:cs typeface="Times New Roman" panose="02020603050405020304" pitchFamily="18" charset="0"/>
              </a:rPr>
              <a:t>-</a:t>
            </a:r>
          </a:p>
          <a:p>
            <a:r>
              <a:rPr lang="en-US" sz="1400" dirty="0">
                <a:solidFill>
                  <a:srgbClr val="2F2F33"/>
                </a:solidFill>
                <a:latin typeface="Times New Roman" panose="02020603050405020304" pitchFamily="18" charset="0"/>
                <a:cs typeface="Times New Roman" panose="02020603050405020304" pitchFamily="18" charset="0"/>
              </a:rPr>
              <a:t>Please reach out with any further questions.</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b="1" dirty="0">
                <a:solidFill>
                  <a:srgbClr val="2F2F33"/>
                </a:solidFill>
                <a:latin typeface="Times New Roman"/>
                <a:cs typeface="Times New Roman"/>
              </a:rPr>
              <a:t>Innovation Entente Lab</a:t>
            </a:r>
            <a:endParaRPr lang="en-US" sz="1400" b="1"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a:cs typeface="Times New Roman"/>
              </a:rPr>
              <a:t>Brian Fuller</a:t>
            </a:r>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a:cs typeface="Times New Roman"/>
              </a:rPr>
              <a:t>Executive Director</a:t>
            </a:r>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err="1">
                <a:solidFill>
                  <a:srgbClr val="2F2F33"/>
                </a:solidFill>
                <a:latin typeface="Times New Roman"/>
                <a:cs typeface="Times New Roman"/>
              </a:rPr>
              <a:t>bfuller@mercyhurst.edu</a:t>
            </a:r>
            <a:endParaRPr lang="en-US" sz="1400" dirty="0">
              <a:solidFill>
                <a:srgbClr val="2F2F33"/>
              </a:solidFill>
              <a:latin typeface="Times New Roman"/>
              <a:cs typeface="Times New Roman"/>
            </a:endParaRP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b="1" dirty="0">
                <a:solidFill>
                  <a:srgbClr val="2F2F33"/>
                </a:solidFill>
                <a:latin typeface="Times New Roman"/>
                <a:cs typeface="Times New Roman"/>
              </a:rPr>
              <a:t>Innovation Entente Lab</a:t>
            </a:r>
            <a:endParaRPr lang="en-US" sz="1400" b="1" dirty="0">
              <a:solidFill>
                <a:srgbClr val="2F2F33"/>
              </a:solidFill>
              <a:latin typeface="Times New Roman" panose="02020603050405020304" pitchFamily="18" charset="0"/>
              <a:cs typeface="Times New Roman" panose="02020603050405020304" pitchFamily="18" charset="0"/>
            </a:endParaRPr>
          </a:p>
          <a:p>
            <a:r>
              <a:rPr lang="en-US" sz="1400" dirty="0" err="1">
                <a:solidFill>
                  <a:srgbClr val="2F2F33"/>
                </a:solidFill>
                <a:latin typeface="Times New Roman"/>
                <a:cs typeface="Times New Roman"/>
              </a:rPr>
              <a:t>Nimalan</a:t>
            </a:r>
            <a:r>
              <a:rPr lang="en-US" sz="1400" dirty="0">
                <a:solidFill>
                  <a:srgbClr val="2F2F33"/>
                </a:solidFill>
                <a:latin typeface="Times New Roman"/>
                <a:cs typeface="Times New Roman"/>
              </a:rPr>
              <a:t> Paul</a:t>
            </a:r>
            <a:endParaRPr lang="en-US" dirty="0"/>
          </a:p>
          <a:p>
            <a:r>
              <a:rPr lang="en-US" sz="1400" dirty="0">
                <a:latin typeface="Times New Roman"/>
                <a:cs typeface="Times New Roman"/>
              </a:rPr>
              <a:t>Director</a:t>
            </a:r>
            <a:br>
              <a:rPr lang="en-US" sz="1400" dirty="0">
                <a:latin typeface="Times New Roman" panose="02020603050405020304" pitchFamily="18" charset="0"/>
                <a:cs typeface="Times New Roman" panose="02020603050405020304" pitchFamily="18" charset="0"/>
              </a:rPr>
            </a:br>
            <a:r>
              <a:rPr lang="en-US" sz="1400" dirty="0" err="1">
                <a:solidFill>
                  <a:srgbClr val="2F2F33"/>
                </a:solidFill>
                <a:latin typeface="Times New Roman"/>
                <a:cs typeface="Times New Roman"/>
              </a:rPr>
              <a:t>npaul@mercyhurst.edu</a:t>
            </a:r>
            <a:br>
              <a:rPr lang="en-US" sz="1400" dirty="0">
                <a:latin typeface="Times New Roman" panose="02020603050405020304" pitchFamily="18" charset="0"/>
                <a:cs typeface="Times New Roman" panose="02020603050405020304" pitchFamily="18" charset="0"/>
              </a:rPr>
            </a:br>
            <a:endParaRPr lang="en-US" sz="1400" dirty="0">
              <a:solidFill>
                <a:srgbClr val="2F2F33"/>
              </a:solidFill>
              <a:latin typeface="Times New Roman" panose="02020603050405020304" pitchFamily="18" charset="0"/>
              <a:cs typeface="Times New Roman" panose="02020603050405020304" pitchFamily="18" charset="0"/>
            </a:endParaRPr>
          </a:p>
          <a:p>
            <a:r>
              <a:rPr lang="en-US" sz="1400" b="1" dirty="0">
                <a:solidFill>
                  <a:srgbClr val="2F2F33"/>
                </a:solidFill>
                <a:latin typeface="Times New Roman"/>
                <a:cs typeface="Times New Roman"/>
              </a:rPr>
              <a:t>Innovation Entente Lab</a:t>
            </a:r>
            <a:endParaRPr lang="en-US" dirty="0"/>
          </a:p>
          <a:p>
            <a:r>
              <a:rPr lang="en-US" sz="1400" dirty="0">
                <a:solidFill>
                  <a:srgbClr val="2F2F33"/>
                </a:solidFill>
                <a:latin typeface="Times New Roman"/>
                <a:cs typeface="Times New Roman"/>
              </a:rPr>
              <a:t>Zack </a:t>
            </a:r>
            <a:r>
              <a:rPr lang="en-US" sz="1400" dirty="0" err="1">
                <a:solidFill>
                  <a:srgbClr val="2F2F33"/>
                </a:solidFill>
                <a:latin typeface="Times New Roman"/>
                <a:cs typeface="Times New Roman"/>
              </a:rPr>
              <a:t>Prisk</a:t>
            </a:r>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a:cs typeface="Times New Roman"/>
              </a:rPr>
              <a:t>Student Director</a:t>
            </a:r>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a:cs typeface="Times New Roman"/>
              </a:rPr>
              <a:t>zprisk53@lakers.mercyhurst.edu</a:t>
            </a:r>
            <a:endParaRPr lang="en-US" sz="1400" dirty="0">
              <a:latin typeface="Times New Roman"/>
              <a:cs typeface="Times New Roman"/>
            </a:endParaRPr>
          </a:p>
        </p:txBody>
      </p:sp>
      <p:sp>
        <p:nvSpPr>
          <p:cNvPr id="7" name="TextBox 6">
            <a:extLst>
              <a:ext uri="{FF2B5EF4-FFF2-40B4-BE49-F238E27FC236}">
                <a16:creationId xmlns:a16="http://schemas.microsoft.com/office/drawing/2014/main" id="{F61B8C9E-42B6-EF46-A041-510DCDD80F72}"/>
              </a:ext>
            </a:extLst>
          </p:cNvPr>
          <p:cNvSpPr txBox="1"/>
          <p:nvPr/>
        </p:nvSpPr>
        <p:spPr>
          <a:xfrm>
            <a:off x="1770184" y="6157629"/>
            <a:ext cx="3516923" cy="553998"/>
          </a:xfrm>
          <a:prstGeom prst="rect">
            <a:avLst/>
          </a:prstGeom>
          <a:noFill/>
        </p:spPr>
        <p:txBody>
          <a:bodyPr wrap="square" rtlCol="0">
            <a:spAutoFit/>
          </a:bodyPr>
          <a:lstStyle/>
          <a:p>
            <a:r>
              <a:rPr lang="en-US" sz="1200">
                <a:solidFill>
                  <a:srgbClr val="2F2F33"/>
                </a:solidFill>
                <a:latin typeface="Times New Roman" panose="02020603050405020304" pitchFamily="18" charset="0"/>
                <a:cs typeface="Times New Roman" panose="02020603050405020304" pitchFamily="18" charset="0"/>
              </a:rPr>
              <a:t>CONCLUSION</a:t>
            </a:r>
          </a:p>
          <a:p>
            <a:endParaRPr lang="en-US"/>
          </a:p>
        </p:txBody>
      </p:sp>
      <p:pic>
        <p:nvPicPr>
          <p:cNvPr id="11" name="Picture 10">
            <a:extLst>
              <a:ext uri="{FF2B5EF4-FFF2-40B4-BE49-F238E27FC236}">
                <a16:creationId xmlns:a16="http://schemas.microsoft.com/office/drawing/2014/main" id="{37C57EA7-26FC-584C-8807-9DC277BD85D1}"/>
              </a:ext>
            </a:extLst>
          </p:cNvPr>
          <p:cNvPicPr>
            <a:picLocks noChangeAspect="1"/>
          </p:cNvPicPr>
          <p:nvPr/>
        </p:nvPicPr>
        <p:blipFill>
          <a:blip r:embed="rId2"/>
          <a:stretch>
            <a:fillRect/>
          </a:stretch>
        </p:blipFill>
        <p:spPr>
          <a:xfrm>
            <a:off x="-23446" y="6084277"/>
            <a:ext cx="1612900" cy="457200"/>
          </a:xfrm>
          <a:prstGeom prst="rect">
            <a:avLst/>
          </a:prstGeom>
        </p:spPr>
      </p:pic>
    </p:spTree>
    <p:extLst>
      <p:ext uri="{BB962C8B-B14F-4D97-AF65-F5344CB8AC3E}">
        <p14:creationId xmlns:p14="http://schemas.microsoft.com/office/powerpoint/2010/main" val="823827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3E6CD3-D8E5-D843-B77E-CE09226ECB50}"/>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A5FFC12C-2B3E-6F42-8437-7F73490F2C93}"/>
              </a:ext>
            </a:extLst>
          </p:cNvPr>
          <p:cNvSpPr txBox="1"/>
          <p:nvPr/>
        </p:nvSpPr>
        <p:spPr>
          <a:xfrm>
            <a:off x="1770184" y="6157629"/>
            <a:ext cx="4919003" cy="553998"/>
          </a:xfrm>
          <a:prstGeom prst="rect">
            <a:avLst/>
          </a:prstGeom>
          <a:noFill/>
        </p:spPr>
        <p:txBody>
          <a:bodyPr wrap="square" lIns="91440" tIns="45720" rIns="91440" bIns="45720" rtlCol="0" anchor="t">
            <a:spAutoFit/>
          </a:bodyPr>
          <a:lstStyle/>
          <a:p>
            <a:r>
              <a:rPr lang="en-US" sz="1200" dirty="0">
                <a:latin typeface="Times New Roman" panose="02020603050405020304" pitchFamily="18" charset="0"/>
                <a:cs typeface="Times New Roman" panose="02020603050405020304" pitchFamily="18" charset="0"/>
              </a:rPr>
              <a:t>NWPA Innovation Beehive Network — The Outcomes</a:t>
            </a:r>
          </a:p>
          <a:p>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1A07C29-1E16-A7EE-9341-50EE1E5E2867}"/>
              </a:ext>
            </a:extLst>
          </p:cNvPr>
          <p:cNvSpPr/>
          <p:nvPr/>
        </p:nvSpPr>
        <p:spPr>
          <a:xfrm>
            <a:off x="3506038" y="2096256"/>
            <a:ext cx="2364511" cy="1139049"/>
          </a:xfrm>
          <a:prstGeom prst="rect">
            <a:avLst/>
          </a:prstGeom>
          <a:solidFill>
            <a:srgbClr val="2F2F3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EEC82A"/>
                </a:solidFill>
                <a:latin typeface="Times New Roman" panose="02020603050405020304" pitchFamily="18" charset="0"/>
                <a:cs typeface="Times New Roman" panose="02020603050405020304" pitchFamily="18" charset="0"/>
              </a:rPr>
              <a:t>&gt;170</a:t>
            </a:r>
          </a:p>
          <a:p>
            <a:pPr algn="ctr"/>
            <a:r>
              <a:rPr lang="en-US" sz="1600" b="1" dirty="0">
                <a:latin typeface="Times New Roman" panose="02020603050405020304" pitchFamily="18" charset="0"/>
                <a:cs typeface="Times New Roman" panose="02020603050405020304" pitchFamily="18" charset="0"/>
              </a:rPr>
              <a:t>Idea Lab Classes Held</a:t>
            </a:r>
          </a:p>
        </p:txBody>
      </p:sp>
      <p:sp>
        <p:nvSpPr>
          <p:cNvPr id="3" name="Rectangle 2">
            <a:extLst>
              <a:ext uri="{FF2B5EF4-FFF2-40B4-BE49-F238E27FC236}">
                <a16:creationId xmlns:a16="http://schemas.microsoft.com/office/drawing/2014/main" id="{51733AB7-F18D-D437-691D-5D8DEB852D43}"/>
              </a:ext>
            </a:extLst>
          </p:cNvPr>
          <p:cNvSpPr/>
          <p:nvPr/>
        </p:nvSpPr>
        <p:spPr>
          <a:xfrm>
            <a:off x="5966848" y="2100196"/>
            <a:ext cx="2443622" cy="1139049"/>
          </a:xfrm>
          <a:prstGeom prst="rect">
            <a:avLst/>
          </a:prstGeom>
          <a:solidFill>
            <a:srgbClr val="2F2F3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EEC82A"/>
                </a:solidFill>
                <a:latin typeface="Times New Roman" panose="02020603050405020304" pitchFamily="18" charset="0"/>
                <a:cs typeface="Times New Roman" panose="02020603050405020304" pitchFamily="18" charset="0"/>
              </a:rPr>
              <a:t>147</a:t>
            </a:r>
          </a:p>
          <a:p>
            <a:pPr algn="ctr"/>
            <a:r>
              <a:rPr lang="en-US" sz="1600" b="1" dirty="0">
                <a:latin typeface="Times New Roman" panose="02020603050405020304" pitchFamily="18" charset="0"/>
                <a:cs typeface="Times New Roman" panose="02020603050405020304" pitchFamily="18" charset="0"/>
              </a:rPr>
              <a:t>Attendees Served</a:t>
            </a:r>
          </a:p>
          <a:p>
            <a:pPr algn="ctr"/>
            <a:r>
              <a:rPr lang="en-US" sz="1600" b="1" dirty="0">
                <a:latin typeface="Times New Roman" panose="02020603050405020304" pitchFamily="18" charset="0"/>
                <a:cs typeface="Times New Roman" panose="02020603050405020304" pitchFamily="18" charset="0"/>
              </a:rPr>
              <a:t>(Entrepreneur Programs)</a:t>
            </a:r>
            <a:endParaRPr lang="en-US" sz="14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845258E-773B-9624-F261-0D6705E5C571}"/>
              </a:ext>
            </a:extLst>
          </p:cNvPr>
          <p:cNvSpPr/>
          <p:nvPr/>
        </p:nvSpPr>
        <p:spPr>
          <a:xfrm>
            <a:off x="5966848" y="3340220"/>
            <a:ext cx="2443622" cy="1139049"/>
          </a:xfrm>
          <a:prstGeom prst="rect">
            <a:avLst/>
          </a:prstGeom>
          <a:solidFill>
            <a:srgbClr val="2F2F3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EEC82A"/>
                </a:solidFill>
                <a:latin typeface="Times New Roman" panose="02020603050405020304" pitchFamily="18" charset="0"/>
                <a:cs typeface="Times New Roman" panose="02020603050405020304" pitchFamily="18" charset="0"/>
              </a:rPr>
              <a:t>306</a:t>
            </a:r>
          </a:p>
          <a:p>
            <a:pPr algn="ctr"/>
            <a:r>
              <a:rPr lang="en-US" sz="1600" b="1" dirty="0">
                <a:latin typeface="Times New Roman" panose="02020603050405020304" pitchFamily="18" charset="0"/>
                <a:cs typeface="Times New Roman" panose="02020603050405020304" pitchFamily="18" charset="0"/>
              </a:rPr>
              <a:t>Unique users to the </a:t>
            </a:r>
          </a:p>
          <a:p>
            <a:pPr algn="ctr"/>
            <a:r>
              <a:rPr lang="en-US" sz="1600" b="1" dirty="0">
                <a:latin typeface="Times New Roman" panose="02020603050405020304" pitchFamily="18" charset="0"/>
                <a:cs typeface="Times New Roman" panose="02020603050405020304" pitchFamily="18" charset="0"/>
              </a:rPr>
              <a:t>Idea Lab</a:t>
            </a:r>
            <a:endParaRPr lang="en-US" sz="14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C4447DF-6D73-A158-A493-250DED71B44E}"/>
              </a:ext>
            </a:extLst>
          </p:cNvPr>
          <p:cNvSpPr/>
          <p:nvPr/>
        </p:nvSpPr>
        <p:spPr>
          <a:xfrm>
            <a:off x="3506038" y="3340221"/>
            <a:ext cx="2364511" cy="1139049"/>
          </a:xfrm>
          <a:prstGeom prst="rect">
            <a:avLst/>
          </a:prstGeom>
          <a:solidFill>
            <a:srgbClr val="2F2F3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EEC82A"/>
                </a:solidFill>
                <a:latin typeface="Times New Roman" panose="02020603050405020304" pitchFamily="18" charset="0"/>
                <a:cs typeface="Times New Roman" panose="02020603050405020304" pitchFamily="18" charset="0"/>
              </a:rPr>
              <a:t>22</a:t>
            </a:r>
          </a:p>
          <a:p>
            <a:pPr algn="ctr"/>
            <a:r>
              <a:rPr lang="en-US" sz="1600" b="1" dirty="0">
                <a:latin typeface="Times New Roman" panose="02020603050405020304" pitchFamily="18" charset="0"/>
                <a:cs typeface="Times New Roman" panose="02020603050405020304" pitchFamily="18" charset="0"/>
              </a:rPr>
              <a:t>Entrepreneur Programs Held</a:t>
            </a:r>
            <a:endParaRPr lang="en-US" sz="1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42E737C-F76D-11CF-8F16-08EFF38C1853}"/>
              </a:ext>
            </a:extLst>
          </p:cNvPr>
          <p:cNvSpPr txBox="1"/>
          <p:nvPr/>
        </p:nvSpPr>
        <p:spPr>
          <a:xfrm>
            <a:off x="3890436" y="1322706"/>
            <a:ext cx="4056526" cy="954107"/>
          </a:xfrm>
          <a:prstGeom prst="rect">
            <a:avLst/>
          </a:prstGeom>
          <a:noFill/>
        </p:spPr>
        <p:txBody>
          <a:bodyPr wrap="square" lIns="91440" tIns="45720" rIns="91440" bIns="45720" rtlCol="0" anchor="t">
            <a:spAutoFit/>
          </a:bodyPr>
          <a:lstStyle/>
          <a:p>
            <a:pPr algn="ctr"/>
            <a:r>
              <a:rPr lang="en-US" sz="1400" b="1" dirty="0">
                <a:solidFill>
                  <a:srgbClr val="2F2F33"/>
                </a:solidFill>
                <a:latin typeface="Times New Roman" panose="02020603050405020304" pitchFamily="18" charset="0"/>
                <a:cs typeface="Times New Roman" panose="02020603050405020304" pitchFamily="18" charset="0"/>
              </a:rPr>
              <a:t>ERIE COUNTY </a:t>
            </a:r>
          </a:p>
          <a:p>
            <a:pPr algn="ctr"/>
            <a:r>
              <a:rPr lang="en-US" sz="1400" b="1" dirty="0">
                <a:solidFill>
                  <a:srgbClr val="2F2F33"/>
                </a:solidFill>
                <a:latin typeface="Times New Roman" panose="02020603050405020304" pitchFamily="18" charset="0"/>
                <a:cs typeface="Times New Roman" panose="02020603050405020304" pitchFamily="18" charset="0"/>
              </a:rPr>
              <a:t>PUBLIC LIBRARY BEEHIVE</a:t>
            </a:r>
            <a:br>
              <a:rPr lang="en-US" sz="1400" b="1" dirty="0">
                <a:solidFill>
                  <a:srgbClr val="2F2F33"/>
                </a:solidFill>
                <a:latin typeface="Times New Roman" panose="02020603050405020304" pitchFamily="18" charset="0"/>
                <a:cs typeface="Times New Roman" panose="02020603050405020304" pitchFamily="18" charset="0"/>
              </a:rPr>
            </a:br>
            <a:r>
              <a:rPr lang="en-US" sz="1400" b="1" dirty="0">
                <a:solidFill>
                  <a:srgbClr val="2F2F33"/>
                </a:solidFill>
                <a:latin typeface="Times New Roman" panose="02020603050405020304" pitchFamily="18" charset="0"/>
                <a:cs typeface="Times New Roman" panose="02020603050405020304" pitchFamily="18" charset="0"/>
              </a:rPr>
              <a:t>JANUARY 2024 – NOVEMBER 2024</a:t>
            </a:r>
          </a:p>
          <a:p>
            <a:pPr algn="ctr"/>
            <a:endParaRPr lang="en-US" sz="1400" dirty="0">
              <a:solidFill>
                <a:srgbClr val="2F2F33"/>
              </a:solidFill>
              <a:latin typeface="DIN Alternate"/>
            </a:endParaRPr>
          </a:p>
        </p:txBody>
      </p:sp>
    </p:spTree>
    <p:extLst>
      <p:ext uri="{BB962C8B-B14F-4D97-AF65-F5344CB8AC3E}">
        <p14:creationId xmlns:p14="http://schemas.microsoft.com/office/powerpoint/2010/main" val="3196845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27241-9240-B982-A2C7-D8AC804EA4C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5393E6B-0389-0B80-6B8F-077969043403}"/>
              </a:ext>
            </a:extLst>
          </p:cNvPr>
          <p:cNvPicPr>
            <a:picLocks noChangeAspect="1"/>
          </p:cNvPicPr>
          <p:nvPr/>
        </p:nvPicPr>
        <p:blipFill>
          <a:blip r:embed="rId2"/>
          <a:stretch>
            <a:fillRect/>
          </a:stretch>
        </p:blipFill>
        <p:spPr>
          <a:xfrm>
            <a:off x="6350" y="0"/>
            <a:ext cx="12185650" cy="6858000"/>
          </a:xfrm>
          <a:prstGeom prst="rect">
            <a:avLst/>
          </a:prstGeom>
        </p:spPr>
      </p:pic>
      <p:sp>
        <p:nvSpPr>
          <p:cNvPr id="6" name="Rectangle 5">
            <a:extLst>
              <a:ext uri="{FF2B5EF4-FFF2-40B4-BE49-F238E27FC236}">
                <a16:creationId xmlns:a16="http://schemas.microsoft.com/office/drawing/2014/main" id="{EFDFA803-67DB-7437-8844-968CC9644EAE}"/>
              </a:ext>
            </a:extLst>
          </p:cNvPr>
          <p:cNvSpPr/>
          <p:nvPr/>
        </p:nvSpPr>
        <p:spPr>
          <a:xfrm>
            <a:off x="8962835" y="2459504"/>
            <a:ext cx="2965938" cy="1938992"/>
          </a:xfrm>
          <a:prstGeom prst="rect">
            <a:avLst/>
          </a:prstGeom>
        </p:spPr>
        <p:txBody>
          <a:bodyPr wrap="square">
            <a:spAutoFit/>
          </a:bodyPr>
          <a:lstStyle/>
          <a:p>
            <a:r>
              <a:rPr lang="en-US" b="1" dirty="0">
                <a:solidFill>
                  <a:schemeClr val="bg1"/>
                </a:solidFill>
                <a:latin typeface="Times New Roman" panose="02020603050405020304" pitchFamily="18" charset="0"/>
                <a:cs typeface="Times New Roman" panose="02020603050405020304" pitchFamily="18" charset="0"/>
              </a:rPr>
              <a:t>Build a Better Future, Transformative Grant Program</a:t>
            </a:r>
            <a:br>
              <a:rPr lang="en-US" b="1" dirty="0">
                <a:solidFill>
                  <a:schemeClr val="bg1"/>
                </a:solidFill>
                <a:latin typeface="Times New Roman" panose="02020603050405020304" pitchFamily="18" charset="0"/>
                <a:cs typeface="Times New Roman" panose="02020603050405020304" pitchFamily="18" charset="0"/>
              </a:rPr>
            </a:br>
            <a:br>
              <a:rPr lang="en-US" b="1" dirty="0">
                <a:solidFill>
                  <a:schemeClr val="bg1"/>
                </a:solidFill>
                <a:latin typeface="Times New Roman" panose="02020603050405020304" pitchFamily="18" charset="0"/>
                <a:cs typeface="Times New Roman" panose="02020603050405020304" pitchFamily="18" charset="0"/>
              </a:rPr>
            </a:br>
            <a:r>
              <a:rPr lang="en-US" b="1" dirty="0" err="1">
                <a:solidFill>
                  <a:schemeClr val="bg1"/>
                </a:solidFill>
                <a:latin typeface="Times New Roman" panose="02020603050405020304" pitchFamily="18" charset="0"/>
                <a:cs typeface="Times New Roman" panose="02020603050405020304" pitchFamily="18" charset="0"/>
              </a:rPr>
              <a:t>PennWest</a:t>
            </a:r>
            <a:r>
              <a:rPr lang="en-US" b="1" dirty="0">
                <a:solidFill>
                  <a:schemeClr val="bg1"/>
                </a:solidFill>
                <a:latin typeface="Times New Roman" panose="02020603050405020304" pitchFamily="18" charset="0"/>
                <a:cs typeface="Times New Roman" panose="02020603050405020304" pitchFamily="18" charset="0"/>
              </a:rPr>
              <a:t> Edinboro Beehive</a:t>
            </a:r>
          </a:p>
          <a:p>
            <a:r>
              <a:rPr lang="en-US" dirty="0">
                <a:solidFill>
                  <a:schemeClr val="bg1"/>
                </a:solidFill>
                <a:latin typeface="Times New Roman" panose="02020603050405020304" pitchFamily="18" charset="0"/>
                <a:cs typeface="Times New Roman" panose="02020603050405020304" pitchFamily="18" charset="0"/>
              </a:rPr>
              <a:t>-</a:t>
            </a:r>
          </a:p>
          <a:p>
            <a:r>
              <a:rPr lang="en-US" sz="1200" dirty="0">
                <a:solidFill>
                  <a:schemeClr val="bg1"/>
                </a:solidFill>
                <a:latin typeface="Times New Roman" panose="02020603050405020304" pitchFamily="18" charset="0"/>
                <a:cs typeface="Times New Roman" panose="02020603050405020304" pitchFamily="18" charset="0"/>
              </a:rPr>
              <a:t>Nov. 21, 2024</a:t>
            </a:r>
          </a:p>
        </p:txBody>
      </p:sp>
    </p:spTree>
    <p:extLst>
      <p:ext uri="{BB962C8B-B14F-4D97-AF65-F5344CB8AC3E}">
        <p14:creationId xmlns:p14="http://schemas.microsoft.com/office/powerpoint/2010/main" val="1524953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3E6CD3-D8E5-D843-B77E-CE09226ECB50}"/>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A5FFC12C-2B3E-6F42-8437-7F73490F2C93}"/>
              </a:ext>
            </a:extLst>
          </p:cNvPr>
          <p:cNvSpPr txBox="1"/>
          <p:nvPr/>
        </p:nvSpPr>
        <p:spPr>
          <a:xfrm>
            <a:off x="1770184" y="6157629"/>
            <a:ext cx="4919003" cy="553998"/>
          </a:xfrm>
          <a:prstGeom prst="rect">
            <a:avLst/>
          </a:prstGeom>
          <a:noFill/>
        </p:spPr>
        <p:txBody>
          <a:bodyPr wrap="square" lIns="91440" tIns="45720" rIns="91440" bIns="45720" rtlCol="0" anchor="t">
            <a:spAutoFit/>
          </a:bodyPr>
          <a:lstStyle/>
          <a:p>
            <a:r>
              <a:rPr lang="en-US" sz="1200" dirty="0">
                <a:latin typeface="Times New Roman" panose="02020603050405020304" pitchFamily="18" charset="0"/>
                <a:cs typeface="Times New Roman" panose="02020603050405020304" pitchFamily="18" charset="0"/>
              </a:rPr>
              <a:t>NWPA Innovation Beehive Network — The Outcomes</a:t>
            </a:r>
          </a:p>
          <a:p>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1A07C29-1E16-A7EE-9341-50EE1E5E2867}"/>
              </a:ext>
            </a:extLst>
          </p:cNvPr>
          <p:cNvSpPr/>
          <p:nvPr/>
        </p:nvSpPr>
        <p:spPr>
          <a:xfrm>
            <a:off x="3506038" y="2096256"/>
            <a:ext cx="2364511" cy="1139049"/>
          </a:xfrm>
          <a:prstGeom prst="rect">
            <a:avLst/>
          </a:prstGeom>
          <a:solidFill>
            <a:srgbClr val="2F2F3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EEC82A"/>
                </a:solidFill>
                <a:latin typeface="Times New Roman" panose="02020603050405020304" pitchFamily="18" charset="0"/>
                <a:cs typeface="Times New Roman" panose="02020603050405020304" pitchFamily="18" charset="0"/>
              </a:rPr>
              <a:t>70</a:t>
            </a:r>
          </a:p>
          <a:p>
            <a:pPr algn="ctr"/>
            <a:r>
              <a:rPr lang="en-US" sz="1600" b="1" dirty="0">
                <a:latin typeface="Times New Roman" panose="02020603050405020304" pitchFamily="18" charset="0"/>
                <a:cs typeface="Times New Roman" panose="02020603050405020304" pitchFamily="18" charset="0"/>
              </a:rPr>
              <a:t>Businesses Served</a:t>
            </a:r>
          </a:p>
          <a:p>
            <a:pPr algn="ctr"/>
            <a:r>
              <a:rPr lang="en-US" sz="1600" b="1" dirty="0">
                <a:latin typeface="Times New Roman" panose="02020603050405020304" pitchFamily="18" charset="0"/>
                <a:cs typeface="Times New Roman" panose="02020603050405020304" pitchFamily="18" charset="0"/>
              </a:rPr>
              <a:t>(Already operational)</a:t>
            </a:r>
          </a:p>
        </p:txBody>
      </p:sp>
      <p:sp>
        <p:nvSpPr>
          <p:cNvPr id="3" name="Rectangle 2">
            <a:extLst>
              <a:ext uri="{FF2B5EF4-FFF2-40B4-BE49-F238E27FC236}">
                <a16:creationId xmlns:a16="http://schemas.microsoft.com/office/drawing/2014/main" id="{51733AB7-F18D-D437-691D-5D8DEB852D43}"/>
              </a:ext>
            </a:extLst>
          </p:cNvPr>
          <p:cNvSpPr/>
          <p:nvPr/>
        </p:nvSpPr>
        <p:spPr>
          <a:xfrm>
            <a:off x="5966848" y="2100196"/>
            <a:ext cx="2364511" cy="1139049"/>
          </a:xfrm>
          <a:prstGeom prst="rect">
            <a:avLst/>
          </a:prstGeom>
          <a:solidFill>
            <a:srgbClr val="2F2F3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EEC82A"/>
                </a:solidFill>
                <a:latin typeface="Times New Roman" panose="02020603050405020304" pitchFamily="18" charset="0"/>
                <a:cs typeface="Times New Roman" panose="02020603050405020304" pitchFamily="18" charset="0"/>
              </a:rPr>
              <a:t>2</a:t>
            </a:r>
          </a:p>
          <a:p>
            <a:pPr algn="ctr"/>
            <a:r>
              <a:rPr lang="en-US" sz="1600" b="1" dirty="0">
                <a:latin typeface="Times New Roman" panose="02020603050405020304" pitchFamily="18" charset="0"/>
                <a:cs typeface="Times New Roman" panose="02020603050405020304" pitchFamily="18" charset="0"/>
              </a:rPr>
              <a:t>Entrepreneurs Served</a:t>
            </a:r>
          </a:p>
          <a:p>
            <a:pPr algn="ctr"/>
            <a:r>
              <a:rPr lang="en-US" sz="1600" b="1" dirty="0">
                <a:latin typeface="Times New Roman" panose="02020603050405020304" pitchFamily="18" charset="0"/>
                <a:cs typeface="Times New Roman" panose="02020603050405020304" pitchFamily="18" charset="0"/>
              </a:rPr>
              <a:t>(No businesses entity)</a:t>
            </a:r>
            <a:endParaRPr lang="en-US" sz="14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845258E-773B-9624-F261-0D6705E5C571}"/>
              </a:ext>
            </a:extLst>
          </p:cNvPr>
          <p:cNvSpPr/>
          <p:nvPr/>
        </p:nvSpPr>
        <p:spPr>
          <a:xfrm>
            <a:off x="5966848" y="3340220"/>
            <a:ext cx="2364511" cy="1139049"/>
          </a:xfrm>
          <a:prstGeom prst="rect">
            <a:avLst/>
          </a:prstGeom>
          <a:solidFill>
            <a:srgbClr val="2F2F3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EEC82A"/>
                </a:solidFill>
                <a:latin typeface="Times New Roman" panose="02020603050405020304" pitchFamily="18" charset="0"/>
                <a:cs typeface="Times New Roman" panose="02020603050405020304" pitchFamily="18" charset="0"/>
              </a:rPr>
              <a:t>&gt;4,800</a:t>
            </a:r>
          </a:p>
          <a:p>
            <a:pPr algn="ctr"/>
            <a:r>
              <a:rPr lang="en-US" sz="1600" b="1" dirty="0">
                <a:latin typeface="Times New Roman" panose="02020603050405020304" pitchFamily="18" charset="0"/>
                <a:cs typeface="Times New Roman" panose="02020603050405020304" pitchFamily="18" charset="0"/>
              </a:rPr>
              <a:t>Student work hours provided to clients.</a:t>
            </a:r>
            <a:endParaRPr lang="en-US" sz="14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C4447DF-6D73-A158-A493-250DED71B44E}"/>
              </a:ext>
            </a:extLst>
          </p:cNvPr>
          <p:cNvSpPr/>
          <p:nvPr/>
        </p:nvSpPr>
        <p:spPr>
          <a:xfrm>
            <a:off x="3506038" y="3340221"/>
            <a:ext cx="2364511" cy="1139049"/>
          </a:xfrm>
          <a:prstGeom prst="rect">
            <a:avLst/>
          </a:prstGeom>
          <a:solidFill>
            <a:srgbClr val="2F2F3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EEC82A"/>
                </a:solidFill>
                <a:latin typeface="Times New Roman" panose="02020603050405020304" pitchFamily="18" charset="0"/>
                <a:cs typeface="Times New Roman" panose="02020603050405020304" pitchFamily="18" charset="0"/>
              </a:rPr>
              <a:t>&gt;40</a:t>
            </a:r>
          </a:p>
          <a:p>
            <a:pPr algn="ctr"/>
            <a:r>
              <a:rPr lang="en-US" sz="1600" b="1" dirty="0">
                <a:latin typeface="Times New Roman" panose="02020603050405020304" pitchFamily="18" charset="0"/>
                <a:cs typeface="Times New Roman" panose="02020603050405020304" pitchFamily="18" charset="0"/>
              </a:rPr>
              <a:t>Students Engaged (approximate)</a:t>
            </a:r>
            <a:endParaRPr lang="en-US" sz="1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42E737C-F76D-11CF-8F16-08EFF38C1853}"/>
              </a:ext>
            </a:extLst>
          </p:cNvPr>
          <p:cNvSpPr txBox="1"/>
          <p:nvPr/>
        </p:nvSpPr>
        <p:spPr>
          <a:xfrm>
            <a:off x="3506039" y="1393044"/>
            <a:ext cx="4825320" cy="738664"/>
          </a:xfrm>
          <a:prstGeom prst="rect">
            <a:avLst/>
          </a:prstGeom>
          <a:noFill/>
        </p:spPr>
        <p:txBody>
          <a:bodyPr wrap="square" lIns="91440" tIns="45720" rIns="91440" bIns="45720" rtlCol="0" anchor="t">
            <a:spAutoFit/>
          </a:bodyPr>
          <a:lstStyle/>
          <a:p>
            <a:pPr algn="ctr"/>
            <a:r>
              <a:rPr lang="en-US" sz="1400" b="1" dirty="0">
                <a:solidFill>
                  <a:srgbClr val="2F2F33"/>
                </a:solidFill>
                <a:latin typeface="Times New Roman" panose="02020603050405020304" pitchFamily="18" charset="0"/>
                <a:cs typeface="Times New Roman" panose="02020603050405020304" pitchFamily="18" charset="0"/>
              </a:rPr>
              <a:t>PENNWEST EDINBORO BEEHIVE</a:t>
            </a:r>
            <a:br>
              <a:rPr lang="en-US" sz="1400" b="1" dirty="0">
                <a:solidFill>
                  <a:srgbClr val="2F2F33"/>
                </a:solidFill>
                <a:latin typeface="Times New Roman" panose="02020603050405020304" pitchFamily="18" charset="0"/>
                <a:cs typeface="Times New Roman" panose="02020603050405020304" pitchFamily="18" charset="0"/>
              </a:rPr>
            </a:br>
            <a:r>
              <a:rPr lang="en-US" sz="1400" b="1" dirty="0">
                <a:solidFill>
                  <a:srgbClr val="2F2F33"/>
                </a:solidFill>
                <a:latin typeface="Times New Roman" panose="02020603050405020304" pitchFamily="18" charset="0"/>
                <a:cs typeface="Times New Roman" panose="02020603050405020304" pitchFamily="18" charset="0"/>
              </a:rPr>
              <a:t>JULY 2023– NOVEMBER 2024</a:t>
            </a:r>
          </a:p>
          <a:p>
            <a:pPr algn="ctr"/>
            <a:endParaRPr lang="en-US" sz="1400" dirty="0">
              <a:solidFill>
                <a:srgbClr val="2F2F33"/>
              </a:solidFill>
              <a:latin typeface="DIN Alternate"/>
            </a:endParaRPr>
          </a:p>
        </p:txBody>
      </p:sp>
    </p:spTree>
    <p:extLst>
      <p:ext uri="{BB962C8B-B14F-4D97-AF65-F5344CB8AC3E}">
        <p14:creationId xmlns:p14="http://schemas.microsoft.com/office/powerpoint/2010/main" val="2104353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8B3532-A23C-9847-B308-817265F6CA49}"/>
              </a:ext>
            </a:extLst>
          </p:cNvPr>
          <p:cNvSpPr txBox="1"/>
          <p:nvPr/>
        </p:nvSpPr>
        <p:spPr>
          <a:xfrm>
            <a:off x="1770184" y="1381917"/>
            <a:ext cx="3798278" cy="3539430"/>
          </a:xfrm>
          <a:prstGeom prst="rect">
            <a:avLst/>
          </a:prstGeom>
          <a:noFill/>
        </p:spPr>
        <p:txBody>
          <a:bodyPr wrap="square" rtlCol="0">
            <a:spAutoFit/>
          </a:bodyPr>
          <a:lstStyle/>
          <a:p>
            <a:r>
              <a:rPr lang="en-US" sz="1400" b="1" dirty="0">
                <a:solidFill>
                  <a:srgbClr val="2F2F33"/>
                </a:solidFill>
                <a:latin typeface="Times New Roman" panose="02020603050405020304" pitchFamily="18" charset="0"/>
                <a:cs typeface="Times New Roman" panose="02020603050405020304" pitchFamily="18" charset="0"/>
              </a:rPr>
              <a:t>Additional Results/Outcomes</a:t>
            </a:r>
          </a:p>
          <a:p>
            <a:r>
              <a:rPr lang="en-US" sz="1400" dirty="0">
                <a:solidFill>
                  <a:srgbClr val="2F2F33"/>
                </a:solidFill>
                <a:latin typeface="Times New Roman" panose="02020603050405020304" pitchFamily="18" charset="0"/>
                <a:cs typeface="Times New Roman" panose="02020603050405020304" pitchFamily="18" charset="0"/>
              </a:rPr>
              <a:t>-</a:t>
            </a:r>
          </a:p>
          <a:p>
            <a:r>
              <a:rPr lang="en-US" sz="1400" i="1" dirty="0">
                <a:solidFill>
                  <a:srgbClr val="2F2F33"/>
                </a:solidFill>
                <a:latin typeface="Times New Roman" panose="02020603050405020304" pitchFamily="18" charset="0"/>
                <a:cs typeface="Times New Roman" panose="02020603050405020304" pitchFamily="18" charset="0"/>
              </a:rPr>
              <a:t>Freelancer In Residence program began in Fall 2024. </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 Sara Garrity is first freelancer in this program (Sara Created LLC). </a:t>
            </a:r>
          </a:p>
          <a:p>
            <a:r>
              <a:rPr lang="en-US" sz="1400" dirty="0">
                <a:solidFill>
                  <a:srgbClr val="2F2F33"/>
                </a:solidFill>
                <a:latin typeface="Times New Roman" panose="02020603050405020304" pitchFamily="18" charset="0"/>
                <a:cs typeface="Times New Roman" panose="02020603050405020304" pitchFamily="18" charset="0"/>
              </a:rPr>
              <a:t>— Earning $4,000 through program and is serving Beehive clients (no cost to clients). </a:t>
            </a:r>
          </a:p>
          <a:p>
            <a:r>
              <a:rPr lang="en-US" sz="1400" dirty="0">
                <a:solidFill>
                  <a:srgbClr val="2F2F33"/>
                </a:solidFill>
                <a:latin typeface="Times New Roman" panose="02020603050405020304" pitchFamily="18" charset="0"/>
                <a:cs typeface="Times New Roman" panose="02020603050405020304" pitchFamily="18" charset="0"/>
              </a:rPr>
              <a:t>— Works in design/branding role for local university; is building small business as additional revenue stream. </a:t>
            </a:r>
          </a:p>
          <a:p>
            <a:r>
              <a:rPr lang="en-US" sz="1400" dirty="0">
                <a:solidFill>
                  <a:srgbClr val="2F2F33"/>
                </a:solidFill>
                <a:latin typeface="Times New Roman" panose="02020603050405020304" pitchFamily="18" charset="0"/>
                <a:cs typeface="Times New Roman" panose="02020603050405020304" pitchFamily="18" charset="0"/>
              </a:rPr>
              <a:t>— Previously went through </a:t>
            </a:r>
            <a:r>
              <a:rPr lang="en-US" sz="1400" dirty="0" err="1">
                <a:solidFill>
                  <a:srgbClr val="2F2F33"/>
                </a:solidFill>
                <a:latin typeface="Times New Roman" panose="02020603050405020304" pitchFamily="18" charset="0"/>
                <a:cs typeface="Times New Roman" panose="02020603050405020304" pitchFamily="18" charset="0"/>
              </a:rPr>
              <a:t>ErieMade</a:t>
            </a:r>
            <a:r>
              <a:rPr lang="en-US" sz="1400" dirty="0">
                <a:solidFill>
                  <a:srgbClr val="2F2F33"/>
                </a:solidFill>
                <a:latin typeface="Times New Roman" panose="02020603050405020304" pitchFamily="18" charset="0"/>
                <a:cs typeface="Times New Roman" panose="02020603050405020304" pitchFamily="18" charset="0"/>
              </a:rPr>
              <a:t> program to start/refine business, now gets this infusion of clients and capital.</a:t>
            </a:r>
          </a:p>
          <a:p>
            <a:r>
              <a:rPr lang="en-US" sz="1400" dirty="0">
                <a:solidFill>
                  <a:srgbClr val="2F2F33"/>
                </a:solidFill>
                <a:latin typeface="Times New Roman" panose="02020603050405020304" pitchFamily="18" charset="0"/>
                <a:cs typeface="Times New Roman" panose="02020603050405020304" pitchFamily="18" charset="0"/>
              </a:rPr>
              <a:t>— We’re currently hiring for spring 2025.</a:t>
            </a:r>
          </a:p>
        </p:txBody>
      </p:sp>
      <p:pic>
        <p:nvPicPr>
          <p:cNvPr id="6" name="Picture 5">
            <a:extLst>
              <a:ext uri="{FF2B5EF4-FFF2-40B4-BE49-F238E27FC236}">
                <a16:creationId xmlns:a16="http://schemas.microsoft.com/office/drawing/2014/main" id="{583E6CD3-D8E5-D843-B77E-CE09226ECB50}"/>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A5FFC12C-2B3E-6F42-8437-7F73490F2C93}"/>
              </a:ext>
            </a:extLst>
          </p:cNvPr>
          <p:cNvSpPr txBox="1"/>
          <p:nvPr/>
        </p:nvSpPr>
        <p:spPr>
          <a:xfrm>
            <a:off x="1770184" y="6157629"/>
            <a:ext cx="3516923" cy="553998"/>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RESULTS/OUTCOMES</a:t>
            </a:r>
          </a:p>
          <a:p>
            <a:endParaRPr lang="en-US" dirty="0"/>
          </a:p>
        </p:txBody>
      </p:sp>
      <p:sp>
        <p:nvSpPr>
          <p:cNvPr id="3" name="TextBox 2">
            <a:extLst>
              <a:ext uri="{FF2B5EF4-FFF2-40B4-BE49-F238E27FC236}">
                <a16:creationId xmlns:a16="http://schemas.microsoft.com/office/drawing/2014/main" id="{B487A154-611F-C2C3-9E58-0A53C0818008}"/>
              </a:ext>
            </a:extLst>
          </p:cNvPr>
          <p:cNvSpPr txBox="1"/>
          <p:nvPr/>
        </p:nvSpPr>
        <p:spPr>
          <a:xfrm>
            <a:off x="6933496" y="1381917"/>
            <a:ext cx="3798278" cy="3754874"/>
          </a:xfrm>
          <a:prstGeom prst="rect">
            <a:avLst/>
          </a:prstGeom>
          <a:noFill/>
        </p:spPr>
        <p:txBody>
          <a:bodyPr wrap="square" rtlCol="0">
            <a:spAutoFit/>
          </a:bodyPr>
          <a:lstStyle/>
          <a:p>
            <a:r>
              <a:rPr lang="en-US" sz="1400" b="1" dirty="0">
                <a:solidFill>
                  <a:srgbClr val="2F2F33"/>
                </a:solidFill>
                <a:latin typeface="Times New Roman" panose="02020603050405020304" pitchFamily="18" charset="0"/>
                <a:cs typeface="Times New Roman" panose="02020603050405020304" pitchFamily="18" charset="0"/>
              </a:rPr>
              <a:t>Additional Results/Outcomes</a:t>
            </a:r>
          </a:p>
          <a:p>
            <a:r>
              <a:rPr lang="en-US" sz="1400" dirty="0">
                <a:solidFill>
                  <a:srgbClr val="2F2F33"/>
                </a:solidFill>
                <a:latin typeface="Times New Roman" panose="02020603050405020304" pitchFamily="18" charset="0"/>
                <a:cs typeface="Times New Roman" panose="02020603050405020304" pitchFamily="18" charset="0"/>
              </a:rPr>
              <a:t>-</a:t>
            </a:r>
          </a:p>
          <a:p>
            <a:r>
              <a:rPr lang="en-US" sz="1400" i="1" dirty="0">
                <a:solidFill>
                  <a:srgbClr val="2F2F33"/>
                </a:solidFill>
                <a:latin typeface="Times New Roman" panose="02020603050405020304" pitchFamily="18" charset="0"/>
                <a:cs typeface="Times New Roman" panose="02020603050405020304" pitchFamily="18" charset="0"/>
              </a:rPr>
              <a:t>Consulting hours taking place at ECAT. </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 Promised and delivering in-person consulting hours for Erie residents, based out of a partnership with Erie Center for Arts and Technology (650 East Ave Suite 120, Erie, PA 16503). </a:t>
            </a:r>
          </a:p>
          <a:p>
            <a:r>
              <a:rPr lang="en-US" sz="1400" dirty="0">
                <a:solidFill>
                  <a:srgbClr val="2F2F33"/>
                </a:solidFill>
                <a:latin typeface="Times New Roman" panose="02020603050405020304" pitchFamily="18" charset="0"/>
                <a:cs typeface="Times New Roman" panose="02020603050405020304" pitchFamily="18" charset="0"/>
              </a:rPr>
              <a:t>— 5 have taken advantage of service in fall 2024, with 1 already transitioning to Beehive client in Spring 2025. </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a:t>
            </a:r>
          </a:p>
          <a:p>
            <a:r>
              <a:rPr lang="en-US" sz="1400" i="1" dirty="0">
                <a:solidFill>
                  <a:srgbClr val="2F2F33"/>
                </a:solidFill>
                <a:latin typeface="Times New Roman" panose="02020603050405020304" pitchFamily="18" charset="0"/>
                <a:cs typeface="Times New Roman" panose="02020603050405020304" pitchFamily="18" charset="0"/>
              </a:rPr>
              <a:t>Advertising</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 Have used Facebook/Google ads, but all client loads are full, with many sites having backlog.</a:t>
            </a:r>
          </a:p>
        </p:txBody>
      </p:sp>
      <p:cxnSp>
        <p:nvCxnSpPr>
          <p:cNvPr id="8" name="Straight Connector 7">
            <a:extLst>
              <a:ext uri="{FF2B5EF4-FFF2-40B4-BE49-F238E27FC236}">
                <a16:creationId xmlns:a16="http://schemas.microsoft.com/office/drawing/2014/main" id="{AA0EDF8B-C3EE-2FAA-2FC1-15365FCF5749}"/>
              </a:ext>
            </a:extLst>
          </p:cNvPr>
          <p:cNvCxnSpPr>
            <a:cxnSpLocks/>
          </p:cNvCxnSpPr>
          <p:nvPr/>
        </p:nvCxnSpPr>
        <p:spPr>
          <a:xfrm>
            <a:off x="6108192" y="1011936"/>
            <a:ext cx="0" cy="427939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77219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994A1-442C-CBA5-52B8-A0F92FC9058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A01F56F-9924-3B40-FFF6-49D01D5D1D8C}"/>
              </a:ext>
            </a:extLst>
          </p:cNvPr>
          <p:cNvSpPr txBox="1"/>
          <p:nvPr/>
        </p:nvSpPr>
        <p:spPr>
          <a:xfrm>
            <a:off x="1770184" y="1613118"/>
            <a:ext cx="3798278" cy="5047536"/>
          </a:xfrm>
          <a:prstGeom prst="rect">
            <a:avLst/>
          </a:prstGeom>
          <a:noFill/>
        </p:spPr>
        <p:txBody>
          <a:bodyPr wrap="square" rtlCol="0">
            <a:spAutoFit/>
          </a:bodyPr>
          <a:lstStyle/>
          <a:p>
            <a:r>
              <a:rPr lang="en-US" sz="1400" b="1" dirty="0">
                <a:solidFill>
                  <a:srgbClr val="2F2F33"/>
                </a:solidFill>
                <a:latin typeface="Times New Roman" panose="02020603050405020304" pitchFamily="18" charset="0"/>
                <a:cs typeface="Times New Roman" panose="02020603050405020304" pitchFamily="18" charset="0"/>
              </a:rPr>
              <a:t>Additional Results/Outcomes</a:t>
            </a:r>
          </a:p>
          <a:p>
            <a:r>
              <a:rPr lang="en-US" sz="1400" dirty="0">
                <a:solidFill>
                  <a:srgbClr val="2F2F33"/>
                </a:solidFill>
                <a:latin typeface="Times New Roman" panose="02020603050405020304" pitchFamily="18" charset="0"/>
                <a:cs typeface="Times New Roman" panose="02020603050405020304" pitchFamily="18" charset="0"/>
              </a:rPr>
              <a:t>-</a:t>
            </a:r>
          </a:p>
          <a:p>
            <a:r>
              <a:rPr lang="en-US" sz="1400" dirty="0">
                <a:solidFill>
                  <a:srgbClr val="2F2F33"/>
                </a:solidFill>
                <a:latin typeface="Times New Roman" panose="02020603050405020304" pitchFamily="18" charset="0"/>
                <a:cs typeface="Times New Roman" panose="02020603050405020304" pitchFamily="18" charset="0"/>
              </a:rPr>
              <a:t>Quick client stories.</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b="1" dirty="0">
                <a:solidFill>
                  <a:srgbClr val="2F2F33"/>
                </a:solidFill>
                <a:latin typeface="Times New Roman" panose="02020603050405020304" pitchFamily="18" charset="0"/>
                <a:cs typeface="Times New Roman" panose="02020603050405020304" pitchFamily="18" charset="0"/>
              </a:rPr>
              <a:t>911 Vision Express</a:t>
            </a:r>
            <a:r>
              <a:rPr lang="en-US" sz="1400" dirty="0">
                <a:solidFill>
                  <a:srgbClr val="2F2F33"/>
                </a:solidFill>
                <a:latin typeface="Times New Roman" panose="02020603050405020304" pitchFamily="18" charset="0"/>
                <a:cs typeface="Times New Roman" panose="02020603050405020304" pitchFamily="18" charset="0"/>
              </a:rPr>
              <a:t>:</a:t>
            </a:r>
          </a:p>
          <a:p>
            <a:r>
              <a:rPr lang="en-US" sz="1400" dirty="0">
                <a:solidFill>
                  <a:srgbClr val="2F2F33"/>
                </a:solidFill>
                <a:latin typeface="Times New Roman" panose="02020603050405020304" pitchFamily="18" charset="0"/>
                <a:cs typeface="Times New Roman" panose="02020603050405020304" pitchFamily="18" charset="0"/>
              </a:rPr>
              <a:t>— Edinboro-based business that received logo/branding in fall 2023; now back for website development &amp; photography. </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b="1" dirty="0">
                <a:solidFill>
                  <a:srgbClr val="2F2F33"/>
                </a:solidFill>
                <a:latin typeface="Times New Roman" panose="02020603050405020304" pitchFamily="18" charset="0"/>
                <a:cs typeface="Times New Roman" panose="02020603050405020304" pitchFamily="18" charset="0"/>
              </a:rPr>
              <a:t>Fixed HHS</a:t>
            </a:r>
            <a:r>
              <a:rPr lang="en-US" sz="1400" dirty="0">
                <a:solidFill>
                  <a:srgbClr val="2F2F33"/>
                </a:solidFill>
                <a:latin typeface="Times New Roman" panose="02020603050405020304" pitchFamily="18" charset="0"/>
                <a:cs typeface="Times New Roman" panose="02020603050405020304" pitchFamily="18" charset="0"/>
              </a:rPr>
              <a:t>:</a:t>
            </a:r>
          </a:p>
          <a:p>
            <a:r>
              <a:rPr lang="en-US" sz="1400" dirty="0">
                <a:solidFill>
                  <a:srgbClr val="2F2F33"/>
                </a:solidFill>
                <a:latin typeface="Times New Roman" panose="02020603050405020304" pitchFamily="18" charset="0"/>
                <a:cs typeface="Times New Roman" panose="02020603050405020304" pitchFamily="18" charset="0"/>
              </a:rPr>
              <a:t>— Website work helped them rank for new keywords like “</a:t>
            </a:r>
            <a:r>
              <a:rPr lang="en-US" sz="1400" dirty="0" err="1">
                <a:solidFill>
                  <a:srgbClr val="2F2F33"/>
                </a:solidFill>
                <a:latin typeface="Times New Roman" panose="02020603050405020304" pitchFamily="18" charset="0"/>
                <a:cs typeface="Times New Roman" panose="02020603050405020304" pitchFamily="18" charset="0"/>
              </a:rPr>
              <a:t>erie</a:t>
            </a:r>
            <a:r>
              <a:rPr lang="en-US" sz="1400" dirty="0">
                <a:solidFill>
                  <a:srgbClr val="2F2F33"/>
                </a:solidFill>
                <a:latin typeface="Times New Roman" panose="02020603050405020304" pitchFamily="18" charset="0"/>
                <a:cs typeface="Times New Roman" panose="02020603050405020304" pitchFamily="18" charset="0"/>
              </a:rPr>
              <a:t> pa electricians,” “plumber </a:t>
            </a:r>
            <a:r>
              <a:rPr lang="en-US" sz="1400" dirty="0" err="1">
                <a:solidFill>
                  <a:srgbClr val="2F2F33"/>
                </a:solidFill>
                <a:latin typeface="Times New Roman" panose="02020603050405020304" pitchFamily="18" charset="0"/>
                <a:cs typeface="Times New Roman" panose="02020603050405020304" pitchFamily="18" charset="0"/>
              </a:rPr>
              <a:t>erie</a:t>
            </a:r>
            <a:r>
              <a:rPr lang="en-US" sz="1400" dirty="0">
                <a:solidFill>
                  <a:srgbClr val="2F2F33"/>
                </a:solidFill>
                <a:latin typeface="Times New Roman" panose="02020603050405020304" pitchFamily="18" charset="0"/>
                <a:cs typeface="Times New Roman" panose="02020603050405020304" pitchFamily="18" charset="0"/>
              </a:rPr>
              <a:t> pa” and “smart home handyman.”</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b="1" dirty="0">
                <a:solidFill>
                  <a:srgbClr val="2F2F33"/>
                </a:solidFill>
                <a:latin typeface="Times New Roman" panose="02020603050405020304" pitchFamily="18" charset="0"/>
                <a:cs typeface="Times New Roman" panose="02020603050405020304" pitchFamily="18" charset="0"/>
              </a:rPr>
              <a:t>Whaling Marine Services</a:t>
            </a:r>
            <a:r>
              <a:rPr lang="en-US" sz="1400" dirty="0">
                <a:solidFill>
                  <a:srgbClr val="2F2F33"/>
                </a:solidFill>
                <a:latin typeface="Times New Roman" panose="02020603050405020304" pitchFamily="18" charset="0"/>
                <a:cs typeface="Times New Roman" panose="02020603050405020304" pitchFamily="18" charset="0"/>
              </a:rPr>
              <a:t>:</a:t>
            </a:r>
          </a:p>
          <a:p>
            <a:r>
              <a:rPr lang="en-US" sz="1400" dirty="0">
                <a:solidFill>
                  <a:srgbClr val="2F2F33"/>
                </a:solidFill>
                <a:latin typeface="Times New Roman" panose="02020603050405020304" pitchFamily="18" charset="0"/>
                <a:cs typeface="Times New Roman" panose="02020603050405020304" pitchFamily="18" charset="0"/>
              </a:rPr>
              <a:t>— Website ranks first on terms like “Erie pa boat repair” and 2</a:t>
            </a:r>
            <a:r>
              <a:rPr lang="en-US" sz="1400" baseline="30000" dirty="0">
                <a:solidFill>
                  <a:srgbClr val="2F2F33"/>
                </a:solidFill>
                <a:latin typeface="Times New Roman" panose="02020603050405020304" pitchFamily="18" charset="0"/>
                <a:cs typeface="Times New Roman" panose="02020603050405020304" pitchFamily="18" charset="0"/>
              </a:rPr>
              <a:t>nd</a:t>
            </a:r>
            <a:r>
              <a:rPr lang="en-US" sz="1400" dirty="0">
                <a:solidFill>
                  <a:srgbClr val="2F2F33"/>
                </a:solidFill>
                <a:latin typeface="Times New Roman" panose="02020603050405020304" pitchFamily="18" charset="0"/>
                <a:cs typeface="Times New Roman" panose="02020603050405020304" pitchFamily="18" charset="0"/>
              </a:rPr>
              <a:t> for “</a:t>
            </a:r>
            <a:r>
              <a:rPr lang="en-US" sz="1400" dirty="0" err="1">
                <a:solidFill>
                  <a:srgbClr val="2F2F33"/>
                </a:solidFill>
                <a:latin typeface="Times New Roman" panose="02020603050405020304" pitchFamily="18" charset="0"/>
                <a:cs typeface="Times New Roman" panose="02020603050405020304" pitchFamily="18" charset="0"/>
              </a:rPr>
              <a:t>erie</a:t>
            </a:r>
            <a:r>
              <a:rPr lang="en-US" sz="1400" dirty="0">
                <a:solidFill>
                  <a:srgbClr val="2F2F33"/>
                </a:solidFill>
                <a:latin typeface="Times New Roman" panose="02020603050405020304" pitchFamily="18" charset="0"/>
                <a:cs typeface="Times New Roman" panose="02020603050405020304" pitchFamily="18" charset="0"/>
              </a:rPr>
              <a:t> pa de-winterize boat.” </a:t>
            </a:r>
          </a:p>
          <a:p>
            <a:endParaRPr lang="en-US" sz="1400" dirty="0">
              <a:solidFill>
                <a:srgbClr val="2F2F33"/>
              </a:solidFill>
              <a:latin typeface="Times New Roman" panose="02020603050405020304" pitchFamily="18" charset="0"/>
              <a:cs typeface="Times New Roman" panose="02020603050405020304" pitchFamily="18" charset="0"/>
            </a:endParaRPr>
          </a:p>
          <a:p>
            <a:endParaRPr lang="en-US" sz="1400" dirty="0">
              <a:solidFill>
                <a:srgbClr val="2F2F33"/>
              </a:solidFill>
              <a:latin typeface="Times New Roman" panose="02020603050405020304" pitchFamily="18" charset="0"/>
              <a:cs typeface="Times New Roman" panose="02020603050405020304" pitchFamily="18" charset="0"/>
            </a:endParaRPr>
          </a:p>
          <a:p>
            <a:br>
              <a:rPr lang="en-US" sz="1400" dirty="0">
                <a:solidFill>
                  <a:srgbClr val="2F2F33"/>
                </a:solidFill>
                <a:latin typeface="Times New Roman" panose="02020603050405020304" pitchFamily="18" charset="0"/>
                <a:cs typeface="Times New Roman" panose="02020603050405020304" pitchFamily="18" charset="0"/>
              </a:rPr>
            </a:br>
            <a:endParaRPr lang="en-US" sz="1400" dirty="0">
              <a:solidFill>
                <a:srgbClr val="2F2F33"/>
              </a:solidFill>
              <a:latin typeface="Times New Roman" panose="02020603050405020304" pitchFamily="18" charset="0"/>
              <a:cs typeface="Times New Roman" panose="02020603050405020304" pitchFamily="18" charset="0"/>
            </a:endParaRPr>
          </a:p>
          <a:p>
            <a:endParaRPr lang="en-US" sz="1400" dirty="0">
              <a:solidFill>
                <a:srgbClr val="2F2F33"/>
              </a:solidFill>
              <a:latin typeface="Times New Roman" panose="02020603050405020304" pitchFamily="18" charset="0"/>
              <a:cs typeface="Times New Roman" panose="02020603050405020304" pitchFamily="18" charset="0"/>
            </a:endParaRPr>
          </a:p>
          <a:p>
            <a:endParaRPr lang="en-US" sz="1400" dirty="0">
              <a:solidFill>
                <a:srgbClr val="2F2F33"/>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66ED793-4411-685C-BDB8-28B545ADAF79}"/>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4EB87DD9-C313-1E30-143B-13877CE10099}"/>
              </a:ext>
            </a:extLst>
          </p:cNvPr>
          <p:cNvSpPr txBox="1"/>
          <p:nvPr/>
        </p:nvSpPr>
        <p:spPr>
          <a:xfrm>
            <a:off x="1770184" y="6157629"/>
            <a:ext cx="3516923" cy="553998"/>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RESULTS/OUTCOMES</a:t>
            </a:r>
          </a:p>
          <a:p>
            <a:endParaRPr lang="en-US" dirty="0"/>
          </a:p>
        </p:txBody>
      </p:sp>
      <p:pic>
        <p:nvPicPr>
          <p:cNvPr id="5" name="Picture 4" descr="A red and yellow logo with blue text&#10;&#10;Description automatically generated">
            <a:extLst>
              <a:ext uri="{FF2B5EF4-FFF2-40B4-BE49-F238E27FC236}">
                <a16:creationId xmlns:a16="http://schemas.microsoft.com/office/drawing/2014/main" id="{7839B827-05ED-D0EF-3042-1ED098A0B1A7}"/>
              </a:ext>
            </a:extLst>
          </p:cNvPr>
          <p:cNvPicPr>
            <a:picLocks noChangeAspect="1"/>
          </p:cNvPicPr>
          <p:nvPr/>
        </p:nvPicPr>
        <p:blipFill>
          <a:blip r:embed="rId4"/>
          <a:stretch>
            <a:fillRect/>
          </a:stretch>
        </p:blipFill>
        <p:spPr>
          <a:xfrm>
            <a:off x="6096000" y="253102"/>
            <a:ext cx="1865376" cy="1865376"/>
          </a:xfrm>
          <a:prstGeom prst="rect">
            <a:avLst/>
          </a:prstGeom>
        </p:spPr>
      </p:pic>
      <p:pic>
        <p:nvPicPr>
          <p:cNvPr id="9" name="Picture 8" descr="A display of eyeglasses on a wall&#10;&#10;Description automatically generated">
            <a:extLst>
              <a:ext uri="{FF2B5EF4-FFF2-40B4-BE49-F238E27FC236}">
                <a16:creationId xmlns:a16="http://schemas.microsoft.com/office/drawing/2014/main" id="{B6FFE7F3-D0E5-1B44-EC09-B3D53A6F32D3}"/>
              </a:ext>
            </a:extLst>
          </p:cNvPr>
          <p:cNvPicPr>
            <a:picLocks noChangeAspect="1"/>
          </p:cNvPicPr>
          <p:nvPr/>
        </p:nvPicPr>
        <p:blipFill>
          <a:blip r:embed="rId5"/>
          <a:stretch>
            <a:fillRect/>
          </a:stretch>
        </p:blipFill>
        <p:spPr>
          <a:xfrm>
            <a:off x="8314944" y="195072"/>
            <a:ext cx="3647348" cy="1923406"/>
          </a:xfrm>
          <a:prstGeom prst="rect">
            <a:avLst/>
          </a:prstGeom>
        </p:spPr>
      </p:pic>
      <p:pic>
        <p:nvPicPr>
          <p:cNvPr id="13" name="Picture 12" descr="A person using a drill&#10;&#10;Description automatically generated">
            <a:extLst>
              <a:ext uri="{FF2B5EF4-FFF2-40B4-BE49-F238E27FC236}">
                <a16:creationId xmlns:a16="http://schemas.microsoft.com/office/drawing/2014/main" id="{C23CB189-E54D-86B0-6444-D6D3082E5F51}"/>
              </a:ext>
            </a:extLst>
          </p:cNvPr>
          <p:cNvPicPr>
            <a:picLocks noChangeAspect="1"/>
          </p:cNvPicPr>
          <p:nvPr/>
        </p:nvPicPr>
        <p:blipFill>
          <a:blip r:embed="rId6"/>
          <a:stretch>
            <a:fillRect/>
          </a:stretch>
        </p:blipFill>
        <p:spPr>
          <a:xfrm>
            <a:off x="6277982" y="2849178"/>
            <a:ext cx="5684310" cy="2575415"/>
          </a:xfrm>
          <a:prstGeom prst="rect">
            <a:avLst/>
          </a:prstGeom>
        </p:spPr>
      </p:pic>
    </p:spTree>
    <p:extLst>
      <p:ext uri="{BB962C8B-B14F-4D97-AF65-F5344CB8AC3E}">
        <p14:creationId xmlns:p14="http://schemas.microsoft.com/office/powerpoint/2010/main" val="2534018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C90BE-DBD1-1F89-06FC-EC314CB856B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8CD9A21-922D-CDAB-7406-077FAC2D78CE}"/>
              </a:ext>
            </a:extLst>
          </p:cNvPr>
          <p:cNvSpPr txBox="1"/>
          <p:nvPr/>
        </p:nvSpPr>
        <p:spPr>
          <a:xfrm>
            <a:off x="1770184" y="1613118"/>
            <a:ext cx="3798278" cy="4616648"/>
          </a:xfrm>
          <a:prstGeom prst="rect">
            <a:avLst/>
          </a:prstGeom>
          <a:noFill/>
        </p:spPr>
        <p:txBody>
          <a:bodyPr wrap="square" rtlCol="0">
            <a:spAutoFit/>
          </a:bodyPr>
          <a:lstStyle/>
          <a:p>
            <a:r>
              <a:rPr lang="en-US" sz="1400" b="1" dirty="0">
                <a:solidFill>
                  <a:srgbClr val="2F2F33"/>
                </a:solidFill>
                <a:latin typeface="Times New Roman" panose="02020603050405020304" pitchFamily="18" charset="0"/>
                <a:cs typeface="Times New Roman" panose="02020603050405020304" pitchFamily="18" charset="0"/>
              </a:rPr>
              <a:t>Additional Results/Outcomes</a:t>
            </a:r>
          </a:p>
          <a:p>
            <a:r>
              <a:rPr lang="en-US" sz="1400" dirty="0">
                <a:solidFill>
                  <a:srgbClr val="2F2F33"/>
                </a:solidFill>
                <a:latin typeface="Times New Roman" panose="02020603050405020304" pitchFamily="18" charset="0"/>
                <a:cs typeface="Times New Roman" panose="02020603050405020304" pitchFamily="18" charset="0"/>
              </a:rPr>
              <a:t>-</a:t>
            </a:r>
          </a:p>
          <a:p>
            <a:r>
              <a:rPr lang="en-US" sz="1400" dirty="0">
                <a:solidFill>
                  <a:srgbClr val="2F2F33"/>
                </a:solidFill>
                <a:latin typeface="Times New Roman" panose="02020603050405020304" pitchFamily="18" charset="0"/>
                <a:cs typeface="Times New Roman" panose="02020603050405020304" pitchFamily="18" charset="0"/>
              </a:rPr>
              <a:t>Quick client stories.</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b="1" dirty="0">
                <a:solidFill>
                  <a:srgbClr val="2F2F33"/>
                </a:solidFill>
                <a:latin typeface="Times New Roman" panose="02020603050405020304" pitchFamily="18" charset="0"/>
                <a:cs typeface="Times New Roman" panose="02020603050405020304" pitchFamily="18" charset="0"/>
              </a:rPr>
              <a:t>Before the Barrel Distillery (Corry)</a:t>
            </a:r>
            <a:r>
              <a:rPr lang="en-US" sz="1400" dirty="0">
                <a:solidFill>
                  <a:srgbClr val="2F2F33"/>
                </a:solidFill>
                <a:latin typeface="Times New Roman" panose="02020603050405020304" pitchFamily="18" charset="0"/>
                <a:cs typeface="Times New Roman" panose="02020603050405020304" pitchFamily="18" charset="0"/>
              </a:rPr>
              <a:t>:</a:t>
            </a:r>
          </a:p>
          <a:p>
            <a:r>
              <a:rPr lang="en-US" sz="1400" dirty="0">
                <a:solidFill>
                  <a:srgbClr val="2F2F33"/>
                </a:solidFill>
                <a:latin typeface="Times New Roman" panose="02020603050405020304" pitchFamily="18" charset="0"/>
                <a:cs typeface="Times New Roman" panose="02020603050405020304" pitchFamily="18" charset="0"/>
              </a:rPr>
              <a:t>— Ranked for 33 organic keywords at start of collaboration. After our work, now ranks for 145 keywords (339% increase). Also created an eclipse-themed label for them.</a:t>
            </a:r>
          </a:p>
          <a:p>
            <a:r>
              <a:rPr lang="en-US" sz="1400" dirty="0">
                <a:solidFill>
                  <a:srgbClr val="2F2F33"/>
                </a:solidFill>
                <a:latin typeface="Times New Roman" panose="02020603050405020304" pitchFamily="18" charset="0"/>
                <a:cs typeface="Times New Roman" panose="02020603050405020304" pitchFamily="18" charset="0"/>
              </a:rPr>
              <a:t>— Business moving to Erie and we’re helping with some branding elements.</a:t>
            </a:r>
            <a:br>
              <a:rPr lang="en-US" sz="1400" dirty="0">
                <a:solidFill>
                  <a:srgbClr val="2F2F33"/>
                </a:solidFill>
                <a:latin typeface="Times New Roman" panose="02020603050405020304" pitchFamily="18" charset="0"/>
                <a:cs typeface="Times New Roman" panose="02020603050405020304" pitchFamily="18" charset="0"/>
              </a:rPr>
            </a:br>
            <a:endParaRPr lang="en-US" sz="1400" dirty="0">
              <a:solidFill>
                <a:srgbClr val="2F2F33"/>
              </a:solidFill>
              <a:latin typeface="Times New Roman" panose="02020603050405020304" pitchFamily="18" charset="0"/>
              <a:cs typeface="Times New Roman" panose="02020603050405020304" pitchFamily="18" charset="0"/>
            </a:endParaRPr>
          </a:p>
          <a:p>
            <a:r>
              <a:rPr lang="en-US" sz="1400" b="1" dirty="0" err="1">
                <a:solidFill>
                  <a:srgbClr val="2F2F33"/>
                </a:solidFill>
                <a:latin typeface="Times New Roman" panose="02020603050405020304" pitchFamily="18" charset="0"/>
                <a:cs typeface="Times New Roman" panose="02020603050405020304" pitchFamily="18" charset="0"/>
              </a:rPr>
              <a:t>ProDomeSeal</a:t>
            </a:r>
            <a:r>
              <a:rPr lang="en-US" sz="1400" dirty="0">
                <a:solidFill>
                  <a:srgbClr val="2F2F33"/>
                </a:solidFill>
                <a:latin typeface="Times New Roman" panose="02020603050405020304" pitchFamily="18" charset="0"/>
                <a:cs typeface="Times New Roman" panose="02020603050405020304" pitchFamily="18" charset="0"/>
              </a:rPr>
              <a:t>:</a:t>
            </a:r>
          </a:p>
          <a:p>
            <a:r>
              <a:rPr lang="en-US" sz="1400" dirty="0">
                <a:solidFill>
                  <a:srgbClr val="2F2F33"/>
                </a:solidFill>
                <a:latin typeface="Times New Roman" panose="02020603050405020304" pitchFamily="18" charset="0"/>
                <a:cs typeface="Times New Roman" panose="02020603050405020304" pitchFamily="18" charset="0"/>
              </a:rPr>
              <a:t>— Multiple Beehives have worked with this client; most recently, </a:t>
            </a:r>
            <a:r>
              <a:rPr lang="en-US" sz="1400" dirty="0" err="1">
                <a:solidFill>
                  <a:srgbClr val="2F2F33"/>
                </a:solidFill>
                <a:latin typeface="Times New Roman" panose="02020603050405020304" pitchFamily="18" charset="0"/>
                <a:cs typeface="Times New Roman" panose="02020603050405020304" pitchFamily="18" charset="0"/>
              </a:rPr>
              <a:t>PennWest</a:t>
            </a:r>
            <a:r>
              <a:rPr lang="en-US" sz="1400" dirty="0">
                <a:solidFill>
                  <a:srgbClr val="2F2F33"/>
                </a:solidFill>
                <a:latin typeface="Times New Roman" panose="02020603050405020304" pitchFamily="18" charset="0"/>
                <a:cs typeface="Times New Roman" panose="02020603050405020304" pitchFamily="18" charset="0"/>
              </a:rPr>
              <a:t> Edinboro provided a new packaging design. </a:t>
            </a:r>
          </a:p>
          <a:p>
            <a:endParaRPr lang="en-US" sz="1400" dirty="0">
              <a:solidFill>
                <a:srgbClr val="2F2F33"/>
              </a:solidFill>
              <a:latin typeface="Times New Roman" panose="02020603050405020304" pitchFamily="18" charset="0"/>
              <a:cs typeface="Times New Roman" panose="02020603050405020304" pitchFamily="18" charset="0"/>
            </a:endParaRPr>
          </a:p>
          <a:p>
            <a:br>
              <a:rPr lang="en-US" sz="1400" dirty="0">
                <a:solidFill>
                  <a:srgbClr val="2F2F33"/>
                </a:solidFill>
                <a:latin typeface="Times New Roman" panose="02020603050405020304" pitchFamily="18" charset="0"/>
                <a:cs typeface="Times New Roman" panose="02020603050405020304" pitchFamily="18" charset="0"/>
              </a:rPr>
            </a:br>
            <a:endParaRPr lang="en-US" sz="1400" dirty="0">
              <a:solidFill>
                <a:srgbClr val="2F2F33"/>
              </a:solidFill>
              <a:latin typeface="Times New Roman" panose="02020603050405020304" pitchFamily="18" charset="0"/>
              <a:cs typeface="Times New Roman" panose="02020603050405020304" pitchFamily="18" charset="0"/>
            </a:endParaRPr>
          </a:p>
          <a:p>
            <a:endParaRPr lang="en-US" sz="1400" dirty="0">
              <a:solidFill>
                <a:srgbClr val="2F2F33"/>
              </a:solidFill>
              <a:latin typeface="Times New Roman" panose="02020603050405020304" pitchFamily="18" charset="0"/>
              <a:cs typeface="Times New Roman" panose="02020603050405020304" pitchFamily="18" charset="0"/>
            </a:endParaRPr>
          </a:p>
          <a:p>
            <a:endParaRPr lang="en-US" sz="1400" dirty="0">
              <a:solidFill>
                <a:srgbClr val="2F2F33"/>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B961A75-7AEC-CE52-0FC5-79E8E515C624}"/>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53CBEEB0-4B1F-520E-7109-C4D73BC11262}"/>
              </a:ext>
            </a:extLst>
          </p:cNvPr>
          <p:cNvSpPr txBox="1"/>
          <p:nvPr/>
        </p:nvSpPr>
        <p:spPr>
          <a:xfrm>
            <a:off x="1770184" y="6157629"/>
            <a:ext cx="3516923" cy="553998"/>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RESULTS/OUTCOMES</a:t>
            </a:r>
          </a:p>
          <a:p>
            <a:endParaRPr lang="en-US" dirty="0"/>
          </a:p>
        </p:txBody>
      </p:sp>
      <p:pic>
        <p:nvPicPr>
          <p:cNvPr id="3" name="Picture 2" descr="Two bottles of liquid on a table with Jack Daniel's in the background&#10;&#10;Description automatically generated">
            <a:extLst>
              <a:ext uri="{FF2B5EF4-FFF2-40B4-BE49-F238E27FC236}">
                <a16:creationId xmlns:a16="http://schemas.microsoft.com/office/drawing/2014/main" id="{E553BB62-2FC1-EFA4-6DF5-4996DCCCAD51}"/>
              </a:ext>
            </a:extLst>
          </p:cNvPr>
          <p:cNvPicPr>
            <a:picLocks noChangeAspect="1"/>
          </p:cNvPicPr>
          <p:nvPr/>
        </p:nvPicPr>
        <p:blipFill>
          <a:blip r:embed="rId4"/>
          <a:stretch>
            <a:fillRect/>
          </a:stretch>
        </p:blipFill>
        <p:spPr>
          <a:xfrm>
            <a:off x="5691889" y="0"/>
            <a:ext cx="2570194" cy="3429000"/>
          </a:xfrm>
          <a:prstGeom prst="rect">
            <a:avLst/>
          </a:prstGeom>
        </p:spPr>
      </p:pic>
      <p:pic>
        <p:nvPicPr>
          <p:cNvPr id="10" name="Picture 9" descr="A close-up of a label&#10;&#10;Description automatically generated">
            <a:extLst>
              <a:ext uri="{FF2B5EF4-FFF2-40B4-BE49-F238E27FC236}">
                <a16:creationId xmlns:a16="http://schemas.microsoft.com/office/drawing/2014/main" id="{66975407-2748-9ADC-B918-9262F531F622}"/>
              </a:ext>
            </a:extLst>
          </p:cNvPr>
          <p:cNvPicPr>
            <a:picLocks noChangeAspect="1"/>
          </p:cNvPicPr>
          <p:nvPr/>
        </p:nvPicPr>
        <p:blipFill>
          <a:blip r:embed="rId5"/>
          <a:stretch>
            <a:fillRect/>
          </a:stretch>
        </p:blipFill>
        <p:spPr>
          <a:xfrm>
            <a:off x="7980728" y="2554223"/>
            <a:ext cx="3700203" cy="3700203"/>
          </a:xfrm>
          <a:prstGeom prst="rect">
            <a:avLst/>
          </a:prstGeom>
        </p:spPr>
      </p:pic>
    </p:spTree>
    <p:extLst>
      <p:ext uri="{BB962C8B-B14F-4D97-AF65-F5344CB8AC3E}">
        <p14:creationId xmlns:p14="http://schemas.microsoft.com/office/powerpoint/2010/main" val="3692840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3E6CD3-D8E5-D843-B77E-CE09226ECB50}"/>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A5FFC12C-2B3E-6F42-8437-7F73490F2C93}"/>
              </a:ext>
            </a:extLst>
          </p:cNvPr>
          <p:cNvSpPr txBox="1"/>
          <p:nvPr/>
        </p:nvSpPr>
        <p:spPr>
          <a:xfrm>
            <a:off x="1770184" y="6157629"/>
            <a:ext cx="3516923"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CLIENTS</a:t>
            </a:r>
            <a:endParaRPr lang="en-US" dirty="0">
              <a:latin typeface="Times New Roman" panose="02020603050405020304" pitchFamily="18" charset="0"/>
              <a:cs typeface="Times New Roman" panose="02020603050405020304" pitchFamily="18" charset="0"/>
            </a:endParaRPr>
          </a:p>
        </p:txBody>
      </p:sp>
      <p:pic>
        <p:nvPicPr>
          <p:cNvPr id="9" name="Picture 42" descr="Logo, company name&#10;&#10;Description automatically generated">
            <a:extLst>
              <a:ext uri="{FF2B5EF4-FFF2-40B4-BE49-F238E27FC236}">
                <a16:creationId xmlns:a16="http://schemas.microsoft.com/office/drawing/2014/main" id="{B046FB5D-AC62-AB4E-82CB-35270C51FC1E}"/>
              </a:ext>
            </a:extLst>
          </p:cNvPr>
          <p:cNvPicPr>
            <a:picLocks noChangeAspect="1"/>
          </p:cNvPicPr>
          <p:nvPr/>
        </p:nvPicPr>
        <p:blipFill>
          <a:blip r:embed="rId4"/>
          <a:stretch>
            <a:fillRect/>
          </a:stretch>
        </p:blipFill>
        <p:spPr>
          <a:xfrm>
            <a:off x="491763" y="560780"/>
            <a:ext cx="11208473" cy="5239718"/>
          </a:xfrm>
          <a:prstGeom prst="rect">
            <a:avLst/>
          </a:prstGeom>
        </p:spPr>
      </p:pic>
    </p:spTree>
    <p:extLst>
      <p:ext uri="{BB962C8B-B14F-4D97-AF65-F5344CB8AC3E}">
        <p14:creationId xmlns:p14="http://schemas.microsoft.com/office/powerpoint/2010/main" val="1941288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694B48-2668-9B46-8739-5042B29C351B}"/>
              </a:ext>
            </a:extLst>
          </p:cNvPr>
          <p:cNvSpPr/>
          <p:nvPr/>
        </p:nvSpPr>
        <p:spPr>
          <a:xfrm>
            <a:off x="0" y="0"/>
            <a:ext cx="12192000" cy="6858000"/>
          </a:xfrm>
          <a:prstGeom prst="rect">
            <a:avLst/>
          </a:prstGeom>
          <a:solidFill>
            <a:srgbClr val="EE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9D93AE5-92D5-294A-8AB7-A73DE5EE5713}"/>
              </a:ext>
            </a:extLst>
          </p:cNvPr>
          <p:cNvSpPr txBox="1"/>
          <p:nvPr/>
        </p:nvSpPr>
        <p:spPr>
          <a:xfrm>
            <a:off x="1770184" y="1308321"/>
            <a:ext cx="3798278" cy="4616648"/>
          </a:xfrm>
          <a:prstGeom prst="rect">
            <a:avLst/>
          </a:prstGeom>
          <a:noFill/>
        </p:spPr>
        <p:txBody>
          <a:bodyPr wrap="square" rtlCol="0">
            <a:spAutoFit/>
          </a:bodyPr>
          <a:lstStyle/>
          <a:p>
            <a:r>
              <a:rPr lang="en-US" sz="1400" dirty="0">
                <a:solidFill>
                  <a:srgbClr val="2F2F33"/>
                </a:solidFill>
                <a:latin typeface="Times New Roman" panose="02020603050405020304" pitchFamily="18" charset="0"/>
                <a:cs typeface="Times New Roman" panose="02020603050405020304" pitchFamily="18" charset="0"/>
              </a:rPr>
              <a:t>Thank you</a:t>
            </a:r>
          </a:p>
          <a:p>
            <a:r>
              <a:rPr lang="en-US" sz="1400" dirty="0">
                <a:solidFill>
                  <a:srgbClr val="2F2F33"/>
                </a:solidFill>
                <a:latin typeface="Times New Roman" panose="02020603050405020304" pitchFamily="18" charset="0"/>
                <a:cs typeface="Times New Roman" panose="02020603050405020304" pitchFamily="18" charset="0"/>
              </a:rPr>
              <a:t>-</a:t>
            </a:r>
          </a:p>
          <a:p>
            <a:r>
              <a:rPr lang="en-US" sz="1400" dirty="0">
                <a:solidFill>
                  <a:srgbClr val="2F2F33"/>
                </a:solidFill>
                <a:latin typeface="Times New Roman" panose="02020603050405020304" pitchFamily="18" charset="0"/>
                <a:cs typeface="Times New Roman" panose="02020603050405020304" pitchFamily="18" charset="0"/>
              </a:rPr>
              <a:t>Please reach out with any further questions.</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b="1" dirty="0">
                <a:solidFill>
                  <a:srgbClr val="2F2F33"/>
                </a:solidFill>
                <a:latin typeface="Times New Roman" panose="02020603050405020304" pitchFamily="18" charset="0"/>
                <a:cs typeface="Times New Roman" panose="02020603050405020304" pitchFamily="18" charset="0"/>
              </a:rPr>
              <a:t>Beehive</a:t>
            </a:r>
          </a:p>
          <a:p>
            <a:r>
              <a:rPr lang="en-US" sz="1400" dirty="0">
                <a:solidFill>
                  <a:srgbClr val="2F2F33"/>
                </a:solidFill>
                <a:latin typeface="Times New Roman" panose="02020603050405020304" pitchFamily="18" charset="0"/>
                <a:cs typeface="Times New Roman" panose="02020603050405020304" pitchFamily="18" charset="0"/>
              </a:rPr>
              <a:t>Christopher </a:t>
            </a:r>
            <a:r>
              <a:rPr lang="en-US" sz="1400" dirty="0" err="1">
                <a:solidFill>
                  <a:srgbClr val="2F2F33"/>
                </a:solidFill>
                <a:latin typeface="Times New Roman" panose="02020603050405020304" pitchFamily="18" charset="0"/>
                <a:cs typeface="Times New Roman" panose="02020603050405020304" pitchFamily="18" charset="0"/>
              </a:rPr>
              <a:t>Lantinen</a:t>
            </a:r>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Director</a:t>
            </a:r>
          </a:p>
          <a:p>
            <a:r>
              <a:rPr lang="en-US" sz="1400" dirty="0" err="1">
                <a:solidFill>
                  <a:srgbClr val="2F2F33"/>
                </a:solidFill>
                <a:latin typeface="Times New Roman" panose="02020603050405020304" pitchFamily="18" charset="0"/>
                <a:cs typeface="Times New Roman" panose="02020603050405020304" pitchFamily="18" charset="0"/>
              </a:rPr>
              <a:t>clantinen@pennwest.edu</a:t>
            </a:r>
            <a:br>
              <a:rPr lang="en-US" sz="1400" dirty="0">
                <a:solidFill>
                  <a:srgbClr val="2F2F33"/>
                </a:solidFill>
                <a:latin typeface="Times New Roman" panose="02020603050405020304" pitchFamily="18" charset="0"/>
                <a:cs typeface="Times New Roman" panose="02020603050405020304" pitchFamily="18" charset="0"/>
              </a:rPr>
            </a:br>
            <a:r>
              <a:rPr lang="en-US" sz="1400" dirty="0">
                <a:solidFill>
                  <a:srgbClr val="2F2F33"/>
                </a:solidFill>
                <a:latin typeface="Times New Roman" panose="02020603050405020304" pitchFamily="18" charset="0"/>
                <a:cs typeface="Times New Roman" panose="02020603050405020304" pitchFamily="18" charset="0"/>
              </a:rPr>
              <a:t>814-732-1275</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b="1" dirty="0">
                <a:solidFill>
                  <a:srgbClr val="2F2F33"/>
                </a:solidFill>
                <a:latin typeface="Times New Roman" panose="02020603050405020304" pitchFamily="18" charset="0"/>
                <a:cs typeface="Times New Roman" panose="02020603050405020304" pitchFamily="18" charset="0"/>
              </a:rPr>
              <a:t>Edinboro University Foundation</a:t>
            </a:r>
          </a:p>
          <a:p>
            <a:r>
              <a:rPr lang="en-US" sz="1400" dirty="0">
                <a:solidFill>
                  <a:srgbClr val="2F2F33"/>
                </a:solidFill>
                <a:latin typeface="Times New Roman" panose="02020603050405020304" pitchFamily="18" charset="0"/>
                <a:cs typeface="Times New Roman" panose="02020603050405020304" pitchFamily="18" charset="0"/>
              </a:rPr>
              <a:t>Charles Scalise </a:t>
            </a:r>
          </a:p>
          <a:p>
            <a:r>
              <a:rPr lang="en-US" sz="1400" dirty="0">
                <a:solidFill>
                  <a:srgbClr val="2F2F33"/>
                </a:solidFill>
                <a:latin typeface="Times New Roman" panose="02020603050405020304" pitchFamily="18" charset="0"/>
                <a:cs typeface="Times New Roman" panose="02020603050405020304" pitchFamily="18" charset="0"/>
              </a:rPr>
              <a:t>Executive Director</a:t>
            </a:r>
            <a:br>
              <a:rPr lang="en-US" sz="1400" dirty="0">
                <a:solidFill>
                  <a:srgbClr val="2F2F33"/>
                </a:solidFill>
                <a:latin typeface="Times New Roman" panose="02020603050405020304" pitchFamily="18" charset="0"/>
                <a:cs typeface="Times New Roman" panose="02020603050405020304" pitchFamily="18" charset="0"/>
              </a:rPr>
            </a:br>
            <a:r>
              <a:rPr lang="en-US" sz="1400" dirty="0" err="1">
                <a:solidFill>
                  <a:srgbClr val="2F2F33"/>
                </a:solidFill>
                <a:latin typeface="Times New Roman" panose="02020603050405020304" pitchFamily="18" charset="0"/>
                <a:cs typeface="Times New Roman" panose="02020603050405020304" pitchFamily="18" charset="0"/>
              </a:rPr>
              <a:t>cscalise@eupfoundation.org</a:t>
            </a:r>
            <a:r>
              <a:rPr lang="en-US" sz="1400" dirty="0">
                <a:solidFill>
                  <a:srgbClr val="2F2F33"/>
                </a:solidFill>
                <a:latin typeface="Times New Roman" panose="02020603050405020304" pitchFamily="18" charset="0"/>
                <a:cs typeface="Times New Roman" panose="02020603050405020304" pitchFamily="18" charset="0"/>
              </a:rPr>
              <a:t> </a:t>
            </a:r>
            <a:br>
              <a:rPr lang="en-US" sz="1400" dirty="0">
                <a:solidFill>
                  <a:srgbClr val="2F2F33"/>
                </a:solidFill>
                <a:latin typeface="Times New Roman" panose="02020603050405020304" pitchFamily="18" charset="0"/>
                <a:cs typeface="Times New Roman" panose="02020603050405020304" pitchFamily="18" charset="0"/>
              </a:rPr>
            </a:br>
            <a:r>
              <a:rPr lang="en-US" sz="1400" dirty="0">
                <a:solidFill>
                  <a:srgbClr val="2F2F33"/>
                </a:solidFill>
                <a:latin typeface="Times New Roman" panose="02020603050405020304" pitchFamily="18" charset="0"/>
                <a:cs typeface="Times New Roman" panose="02020603050405020304" pitchFamily="18" charset="0"/>
              </a:rPr>
              <a:t>814-732-1669</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b="1" dirty="0" err="1">
                <a:solidFill>
                  <a:srgbClr val="2F2F33"/>
                </a:solidFill>
                <a:latin typeface="Times New Roman" panose="02020603050405020304" pitchFamily="18" charset="0"/>
                <a:cs typeface="Times New Roman" panose="02020603050405020304" pitchFamily="18" charset="0"/>
              </a:rPr>
              <a:t>PennWest</a:t>
            </a:r>
            <a:r>
              <a:rPr lang="en-US" sz="1400" b="1" dirty="0">
                <a:solidFill>
                  <a:srgbClr val="2F2F33"/>
                </a:solidFill>
                <a:latin typeface="Times New Roman" panose="02020603050405020304" pitchFamily="18" charset="0"/>
                <a:cs typeface="Times New Roman" panose="02020603050405020304" pitchFamily="18" charset="0"/>
              </a:rPr>
              <a:t> Edinboro</a:t>
            </a:r>
          </a:p>
          <a:p>
            <a:r>
              <a:rPr lang="en-US" sz="1400" dirty="0">
                <a:solidFill>
                  <a:srgbClr val="2F2F33"/>
                </a:solidFill>
                <a:latin typeface="Times New Roman" panose="02020603050405020304" pitchFamily="18" charset="0"/>
                <a:cs typeface="Times New Roman" panose="02020603050405020304" pitchFamily="18" charset="0"/>
              </a:rPr>
              <a:t>Amanda </a:t>
            </a:r>
            <a:r>
              <a:rPr lang="en-US" sz="1400" dirty="0" err="1">
                <a:solidFill>
                  <a:srgbClr val="2F2F33"/>
                </a:solidFill>
                <a:latin typeface="Times New Roman" panose="02020603050405020304" pitchFamily="18" charset="0"/>
                <a:cs typeface="Times New Roman" panose="02020603050405020304" pitchFamily="18" charset="0"/>
              </a:rPr>
              <a:t>Sissem</a:t>
            </a:r>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Associate Vice President, Alumni Engagement</a:t>
            </a:r>
          </a:p>
          <a:p>
            <a:r>
              <a:rPr lang="en-US" sz="1400" dirty="0" err="1">
                <a:solidFill>
                  <a:srgbClr val="2F2F33"/>
                </a:solidFill>
                <a:latin typeface="Times New Roman" panose="02020603050405020304" pitchFamily="18" charset="0"/>
                <a:cs typeface="Times New Roman" panose="02020603050405020304" pitchFamily="18" charset="0"/>
              </a:rPr>
              <a:t>asissem@pennwest.edu</a:t>
            </a:r>
            <a:br>
              <a:rPr lang="en-US" sz="1400" dirty="0">
                <a:solidFill>
                  <a:srgbClr val="2F2F33"/>
                </a:solidFill>
                <a:latin typeface="Times New Roman" panose="02020603050405020304" pitchFamily="18" charset="0"/>
                <a:cs typeface="Times New Roman" panose="02020603050405020304" pitchFamily="18" charset="0"/>
              </a:rPr>
            </a:br>
            <a:r>
              <a:rPr lang="en-US" sz="1400" dirty="0">
                <a:solidFill>
                  <a:srgbClr val="2F2F33"/>
                </a:solidFill>
                <a:latin typeface="Times New Roman" panose="02020603050405020304" pitchFamily="18" charset="0"/>
                <a:cs typeface="Times New Roman" panose="02020603050405020304" pitchFamily="18" charset="0"/>
              </a:rPr>
              <a:t>814-732-1796</a:t>
            </a:r>
          </a:p>
        </p:txBody>
      </p:sp>
      <p:sp>
        <p:nvSpPr>
          <p:cNvPr id="7" name="TextBox 6">
            <a:extLst>
              <a:ext uri="{FF2B5EF4-FFF2-40B4-BE49-F238E27FC236}">
                <a16:creationId xmlns:a16="http://schemas.microsoft.com/office/drawing/2014/main" id="{F61B8C9E-42B6-EF46-A041-510DCDD80F72}"/>
              </a:ext>
            </a:extLst>
          </p:cNvPr>
          <p:cNvSpPr txBox="1"/>
          <p:nvPr/>
        </p:nvSpPr>
        <p:spPr>
          <a:xfrm>
            <a:off x="1770184" y="6157629"/>
            <a:ext cx="3516923" cy="553998"/>
          </a:xfrm>
          <a:prstGeom prst="rect">
            <a:avLst/>
          </a:prstGeom>
          <a:noFill/>
        </p:spPr>
        <p:txBody>
          <a:bodyPr wrap="square" rtlCol="0">
            <a:spAutoFit/>
          </a:bodyPr>
          <a:lstStyle/>
          <a:p>
            <a:r>
              <a:rPr lang="en-US" sz="1200" dirty="0">
                <a:solidFill>
                  <a:srgbClr val="2F2F33"/>
                </a:solidFill>
                <a:latin typeface="Times New Roman" panose="02020603050405020304" pitchFamily="18" charset="0"/>
                <a:cs typeface="Times New Roman" panose="02020603050405020304" pitchFamily="18" charset="0"/>
              </a:rPr>
              <a:t>CONCLUSION</a:t>
            </a:r>
          </a:p>
          <a:p>
            <a:endParaRPr lang="en-US" dirty="0"/>
          </a:p>
        </p:txBody>
      </p:sp>
      <p:pic>
        <p:nvPicPr>
          <p:cNvPr id="11" name="Picture 10">
            <a:extLst>
              <a:ext uri="{FF2B5EF4-FFF2-40B4-BE49-F238E27FC236}">
                <a16:creationId xmlns:a16="http://schemas.microsoft.com/office/drawing/2014/main" id="{37C57EA7-26FC-584C-8807-9DC277BD85D1}"/>
              </a:ext>
            </a:extLst>
          </p:cNvPr>
          <p:cNvPicPr>
            <a:picLocks noChangeAspect="1"/>
          </p:cNvPicPr>
          <p:nvPr/>
        </p:nvPicPr>
        <p:blipFill>
          <a:blip r:embed="rId2"/>
          <a:stretch>
            <a:fillRect/>
          </a:stretch>
        </p:blipFill>
        <p:spPr>
          <a:xfrm>
            <a:off x="-23446" y="6084277"/>
            <a:ext cx="1612900" cy="457200"/>
          </a:xfrm>
          <a:prstGeom prst="rect">
            <a:avLst/>
          </a:prstGeom>
        </p:spPr>
      </p:pic>
    </p:spTree>
    <p:extLst>
      <p:ext uri="{BB962C8B-B14F-4D97-AF65-F5344CB8AC3E}">
        <p14:creationId xmlns:p14="http://schemas.microsoft.com/office/powerpoint/2010/main" val="4212528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15941-49F1-3581-5452-8B21913C5C6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DFB276-4128-00A4-4903-305374887C3E}"/>
              </a:ext>
            </a:extLst>
          </p:cNvPr>
          <p:cNvPicPr>
            <a:picLocks noChangeAspect="1"/>
          </p:cNvPicPr>
          <p:nvPr/>
        </p:nvPicPr>
        <p:blipFill>
          <a:blip r:embed="rId2"/>
          <a:stretch>
            <a:fillRect/>
          </a:stretch>
        </p:blipFill>
        <p:spPr>
          <a:xfrm>
            <a:off x="6350" y="0"/>
            <a:ext cx="12185650" cy="6858000"/>
          </a:xfrm>
          <a:prstGeom prst="rect">
            <a:avLst/>
          </a:prstGeom>
        </p:spPr>
      </p:pic>
      <p:sp>
        <p:nvSpPr>
          <p:cNvPr id="6" name="Rectangle 5">
            <a:extLst>
              <a:ext uri="{FF2B5EF4-FFF2-40B4-BE49-F238E27FC236}">
                <a16:creationId xmlns:a16="http://schemas.microsoft.com/office/drawing/2014/main" id="{39CBCE79-9A8B-D251-9EF6-4136316D9282}"/>
              </a:ext>
            </a:extLst>
          </p:cNvPr>
          <p:cNvSpPr/>
          <p:nvPr/>
        </p:nvSpPr>
        <p:spPr>
          <a:xfrm>
            <a:off x="8962835" y="2459504"/>
            <a:ext cx="2965938" cy="1938992"/>
          </a:xfrm>
          <a:prstGeom prst="rect">
            <a:avLst/>
          </a:prstGeom>
        </p:spPr>
        <p:txBody>
          <a:bodyPr wrap="square">
            <a:spAutoFit/>
          </a:bodyPr>
          <a:lstStyle/>
          <a:p>
            <a:r>
              <a:rPr lang="en-US" b="1" dirty="0">
                <a:solidFill>
                  <a:schemeClr val="bg1"/>
                </a:solidFill>
                <a:latin typeface="Times New Roman" panose="02020603050405020304" pitchFamily="18" charset="0"/>
                <a:cs typeface="Times New Roman" panose="02020603050405020304" pitchFamily="18" charset="0"/>
              </a:rPr>
              <a:t>Build a Better Future, Transformative Grant Program</a:t>
            </a:r>
            <a:br>
              <a:rPr lang="en-US" b="1" dirty="0">
                <a:solidFill>
                  <a:schemeClr val="bg1"/>
                </a:solidFill>
                <a:latin typeface="Times New Roman" panose="02020603050405020304" pitchFamily="18" charset="0"/>
                <a:cs typeface="Times New Roman" panose="02020603050405020304" pitchFamily="18" charset="0"/>
              </a:rPr>
            </a:br>
            <a:br>
              <a:rPr lang="en-US" b="1" dirty="0">
                <a:solidFill>
                  <a:schemeClr val="bg1"/>
                </a:solidFill>
                <a:latin typeface="Times New Roman" panose="02020603050405020304" pitchFamily="18" charset="0"/>
                <a:cs typeface="Times New Roman" panose="02020603050405020304" pitchFamily="18" charset="0"/>
              </a:rPr>
            </a:br>
            <a:r>
              <a:rPr lang="en-US" b="1" dirty="0">
                <a:solidFill>
                  <a:schemeClr val="bg1"/>
                </a:solidFill>
                <a:latin typeface="Times New Roman" panose="02020603050405020304" pitchFamily="18" charset="0"/>
                <a:cs typeface="Times New Roman" panose="02020603050405020304" pitchFamily="18" charset="0"/>
              </a:rPr>
              <a:t>Penn State Behrend Beehive</a:t>
            </a:r>
          </a:p>
          <a:p>
            <a:r>
              <a:rPr lang="en-US" dirty="0">
                <a:solidFill>
                  <a:schemeClr val="bg1"/>
                </a:solidFill>
                <a:latin typeface="Times New Roman" panose="02020603050405020304" pitchFamily="18" charset="0"/>
                <a:cs typeface="Times New Roman" panose="02020603050405020304" pitchFamily="18" charset="0"/>
              </a:rPr>
              <a:t>-</a:t>
            </a:r>
          </a:p>
          <a:p>
            <a:r>
              <a:rPr lang="en-US" sz="1200" dirty="0">
                <a:solidFill>
                  <a:schemeClr val="bg1"/>
                </a:solidFill>
                <a:latin typeface="Times New Roman" panose="02020603050405020304" pitchFamily="18" charset="0"/>
                <a:cs typeface="Times New Roman" panose="02020603050405020304" pitchFamily="18" charset="0"/>
              </a:rPr>
              <a:t>Nov. 21, 2024</a:t>
            </a:r>
          </a:p>
        </p:txBody>
      </p:sp>
    </p:spTree>
    <p:extLst>
      <p:ext uri="{BB962C8B-B14F-4D97-AF65-F5344CB8AC3E}">
        <p14:creationId xmlns:p14="http://schemas.microsoft.com/office/powerpoint/2010/main" val="2454618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468E0C-6E2D-1C4F-87E6-ACE9A7AAD98F}"/>
              </a:ext>
            </a:extLst>
          </p:cNvPr>
          <p:cNvSpPr/>
          <p:nvPr/>
        </p:nvSpPr>
        <p:spPr>
          <a:xfrm>
            <a:off x="0" y="0"/>
            <a:ext cx="12192000" cy="6858000"/>
          </a:xfrm>
          <a:prstGeom prst="rect">
            <a:avLst/>
          </a:prstGeom>
          <a:solidFill>
            <a:srgbClr val="2F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573FD49-0A80-AC4B-943F-B38318D31E44}"/>
              </a:ext>
            </a:extLst>
          </p:cNvPr>
          <p:cNvPicPr>
            <a:picLocks noChangeAspect="1"/>
          </p:cNvPicPr>
          <p:nvPr/>
        </p:nvPicPr>
        <p:blipFill>
          <a:blip r:embed="rId3"/>
          <a:stretch>
            <a:fillRect/>
          </a:stretch>
        </p:blipFill>
        <p:spPr>
          <a:xfrm>
            <a:off x="-35169" y="6084277"/>
            <a:ext cx="1612900" cy="457200"/>
          </a:xfrm>
          <a:prstGeom prst="rect">
            <a:avLst/>
          </a:prstGeom>
        </p:spPr>
      </p:pic>
      <p:sp>
        <p:nvSpPr>
          <p:cNvPr id="7" name="TextBox 6">
            <a:extLst>
              <a:ext uri="{FF2B5EF4-FFF2-40B4-BE49-F238E27FC236}">
                <a16:creationId xmlns:a16="http://schemas.microsoft.com/office/drawing/2014/main" id="{C6BB701E-4D1C-1B45-A5A5-8FDBE024A3BC}"/>
              </a:ext>
            </a:extLst>
          </p:cNvPr>
          <p:cNvSpPr txBox="1"/>
          <p:nvPr/>
        </p:nvSpPr>
        <p:spPr>
          <a:xfrm>
            <a:off x="4196860" y="1551563"/>
            <a:ext cx="4431883" cy="2862322"/>
          </a:xfrm>
          <a:prstGeom prst="rect">
            <a:avLst/>
          </a:prstGeom>
          <a:noFill/>
        </p:spPr>
        <p:txBody>
          <a:bodyPr wrap="square" rtlCol="0">
            <a:spAutoFit/>
          </a:bodyPr>
          <a:lstStyle/>
          <a:p>
            <a:r>
              <a:rPr lang="en-US" sz="1500" b="1" dirty="0">
                <a:solidFill>
                  <a:schemeClr val="bg1"/>
                </a:solidFill>
                <a:latin typeface="Times New Roman" panose="02020603050405020304" pitchFamily="18" charset="0"/>
                <a:cs typeface="Times New Roman" panose="02020603050405020304" pitchFamily="18" charset="0"/>
              </a:rPr>
              <a:t>Leveraging the impact and strength of Meehl Innovation Commons to drive regional branding and attract innovators.</a:t>
            </a:r>
          </a:p>
          <a:p>
            <a:r>
              <a:rPr lang="en-US" sz="1500" b="1" dirty="0">
                <a:solidFill>
                  <a:schemeClr val="bg1"/>
                </a:solidFill>
                <a:latin typeface="Times New Roman" panose="02020603050405020304" pitchFamily="18" charset="0"/>
                <a:cs typeface="Times New Roman" panose="02020603050405020304" pitchFamily="18" charset="0"/>
              </a:rPr>
              <a:t>-</a:t>
            </a:r>
          </a:p>
          <a:p>
            <a:r>
              <a:rPr lang="en-US" sz="1500" b="1" dirty="0">
                <a:solidFill>
                  <a:schemeClr val="bg1"/>
                </a:solidFill>
                <a:latin typeface="Times New Roman" panose="02020603050405020304" pitchFamily="18" charset="0"/>
                <a:cs typeface="Times New Roman" panose="02020603050405020304" pitchFamily="18" charset="0"/>
              </a:rPr>
              <a:t>GOALS: </a:t>
            </a:r>
          </a:p>
          <a:p>
            <a:endParaRPr lang="en-US" sz="1500" b="1"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500" b="1" dirty="0">
                <a:solidFill>
                  <a:schemeClr val="bg1"/>
                </a:solidFill>
                <a:latin typeface="Times New Roman" panose="02020603050405020304" pitchFamily="18" charset="0"/>
                <a:cs typeface="Times New Roman" panose="02020603050405020304" pitchFamily="18" charset="0"/>
              </a:rPr>
              <a:t>Broaden community reach of the Beehive Network.</a:t>
            </a:r>
          </a:p>
          <a:p>
            <a:pPr marL="285750" indent="-285750">
              <a:buFont typeface="Arial" panose="020B0604020202020204" pitchFamily="34" charset="0"/>
              <a:buChar char="•"/>
            </a:pPr>
            <a:r>
              <a:rPr lang="en-US" sz="1500" b="1" dirty="0">
                <a:solidFill>
                  <a:schemeClr val="bg1"/>
                </a:solidFill>
                <a:latin typeface="Times New Roman" panose="02020603050405020304" pitchFamily="18" charset="0"/>
                <a:cs typeface="Times New Roman" panose="02020603050405020304" pitchFamily="18" charset="0"/>
              </a:rPr>
              <a:t>Build new collaborations that multiply efforts.</a:t>
            </a:r>
          </a:p>
          <a:p>
            <a:pPr marL="285750" indent="-285750">
              <a:buFont typeface="Arial" panose="020B0604020202020204" pitchFamily="34" charset="0"/>
              <a:buChar char="•"/>
            </a:pPr>
            <a:r>
              <a:rPr lang="en-US" sz="1500" b="1" dirty="0">
                <a:solidFill>
                  <a:schemeClr val="bg1"/>
                </a:solidFill>
                <a:latin typeface="Times New Roman" panose="02020603050405020304" pitchFamily="18" charset="0"/>
                <a:cs typeface="Times New Roman" panose="02020603050405020304" pitchFamily="18" charset="0"/>
              </a:rPr>
              <a:t>Prepare and engage the workforce.</a:t>
            </a:r>
          </a:p>
          <a:p>
            <a:pPr marL="285750" indent="-285750">
              <a:buFont typeface="Arial" panose="020B0604020202020204" pitchFamily="34" charset="0"/>
              <a:buChar char="•"/>
            </a:pPr>
            <a:r>
              <a:rPr lang="en-US" sz="1500" b="1" dirty="0">
                <a:solidFill>
                  <a:schemeClr val="bg1"/>
                </a:solidFill>
                <a:latin typeface="Times New Roman" panose="02020603050405020304" pitchFamily="18" charset="0"/>
                <a:cs typeface="Times New Roman" panose="02020603050405020304" pitchFamily="18" charset="0"/>
              </a:rPr>
              <a:t>Enable informed policy and legislation.</a:t>
            </a:r>
          </a:p>
          <a:p>
            <a:pPr marL="285750" indent="-285750">
              <a:buFont typeface="Arial" panose="020B0604020202020204" pitchFamily="34" charset="0"/>
              <a:buChar char="•"/>
            </a:pPr>
            <a:r>
              <a:rPr lang="en-US" sz="1500" b="1" dirty="0">
                <a:solidFill>
                  <a:schemeClr val="bg1"/>
                </a:solidFill>
                <a:latin typeface="Times New Roman" panose="02020603050405020304" pitchFamily="18" charset="0"/>
                <a:cs typeface="Times New Roman" panose="02020603050405020304" pitchFamily="18" charset="0"/>
              </a:rPr>
              <a:t>Amplify Project RESOLVE.</a:t>
            </a:r>
          </a:p>
        </p:txBody>
      </p:sp>
      <p:sp>
        <p:nvSpPr>
          <p:cNvPr id="9" name="TextBox 8">
            <a:extLst>
              <a:ext uri="{FF2B5EF4-FFF2-40B4-BE49-F238E27FC236}">
                <a16:creationId xmlns:a16="http://schemas.microsoft.com/office/drawing/2014/main" id="{45A63E0F-DFDB-804F-A838-59A8AF84774A}"/>
              </a:ext>
            </a:extLst>
          </p:cNvPr>
          <p:cNvSpPr txBox="1"/>
          <p:nvPr/>
        </p:nvSpPr>
        <p:spPr>
          <a:xfrm>
            <a:off x="1770184" y="6157629"/>
            <a:ext cx="3516923" cy="553998"/>
          </a:xfrm>
          <a:prstGeom prst="rect">
            <a:avLst/>
          </a:prstGeom>
          <a:noFill/>
        </p:spPr>
        <p:txBody>
          <a:bodyPr wrap="square" rtlCol="0">
            <a:spAutoFit/>
          </a:bodyPr>
          <a:lstStyle/>
          <a:p>
            <a:r>
              <a:rPr lang="en-US" sz="1200" dirty="0">
                <a:solidFill>
                  <a:schemeClr val="bg1"/>
                </a:solidFill>
                <a:latin typeface="DIN Alternate" panose="020B0500000000000000" pitchFamily="34" charset="77"/>
              </a:rPr>
              <a:t>INTRODUCTION</a:t>
            </a:r>
          </a:p>
          <a:p>
            <a:endParaRPr lang="en-US" dirty="0"/>
          </a:p>
        </p:txBody>
      </p:sp>
    </p:spTree>
    <p:extLst>
      <p:ext uri="{BB962C8B-B14F-4D97-AF65-F5344CB8AC3E}">
        <p14:creationId xmlns:p14="http://schemas.microsoft.com/office/powerpoint/2010/main" val="4168200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8B3532-A23C-9847-B308-817265F6CA49}"/>
              </a:ext>
            </a:extLst>
          </p:cNvPr>
          <p:cNvSpPr txBox="1"/>
          <p:nvPr/>
        </p:nvSpPr>
        <p:spPr>
          <a:xfrm>
            <a:off x="1770184" y="1613118"/>
            <a:ext cx="3798278" cy="1815882"/>
          </a:xfrm>
          <a:prstGeom prst="rect">
            <a:avLst/>
          </a:prstGeom>
          <a:noFill/>
        </p:spPr>
        <p:txBody>
          <a:bodyPr wrap="square" rtlCol="0">
            <a:spAutoFit/>
          </a:bodyPr>
          <a:lstStyle/>
          <a:p>
            <a:r>
              <a:rPr lang="en-US" sz="1400" b="1" dirty="0">
                <a:solidFill>
                  <a:srgbClr val="2F2F33"/>
                </a:solidFill>
                <a:latin typeface="Times New Roman" panose="02020603050405020304" pitchFamily="18" charset="0"/>
                <a:cs typeface="Times New Roman" panose="02020603050405020304" pitchFamily="18" charset="0"/>
              </a:rPr>
              <a:t>Broaden community reach of the Beehive Network, Build New Collaborations</a:t>
            </a:r>
          </a:p>
          <a:p>
            <a:r>
              <a:rPr lang="en-US" sz="1400" dirty="0">
                <a:solidFill>
                  <a:srgbClr val="2F2F33"/>
                </a:solidFill>
                <a:latin typeface="Times New Roman" panose="02020603050405020304" pitchFamily="18" charset="0"/>
                <a:cs typeface="Times New Roman" panose="02020603050405020304" pitchFamily="18" charset="0"/>
              </a:rPr>
              <a:t>- </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 Northeast Farm Heritage Days</a:t>
            </a:r>
          </a:p>
          <a:p>
            <a:r>
              <a:rPr lang="en-US" sz="1400" dirty="0">
                <a:solidFill>
                  <a:srgbClr val="2F2F33"/>
                </a:solidFill>
                <a:latin typeface="Times New Roman" panose="02020603050405020304" pitchFamily="18" charset="0"/>
                <a:cs typeface="Times New Roman" panose="02020603050405020304" pitchFamily="18" charset="0"/>
              </a:rPr>
              <a:t>— MCRC and USCRI (refugees.org) planning</a:t>
            </a:r>
          </a:p>
          <a:p>
            <a:r>
              <a:rPr lang="en-US" sz="1400" dirty="0">
                <a:solidFill>
                  <a:srgbClr val="2F2F33"/>
                </a:solidFill>
                <a:latin typeface="Times New Roman" panose="02020603050405020304" pitchFamily="18" charset="0"/>
                <a:cs typeface="Times New Roman" panose="02020603050405020304" pitchFamily="18" charset="0"/>
              </a:rPr>
              <a:t>— 4H Crafter Fair</a:t>
            </a:r>
          </a:p>
          <a:p>
            <a:r>
              <a:rPr lang="en-US" sz="1400" dirty="0">
                <a:solidFill>
                  <a:srgbClr val="2F2F33"/>
                </a:solidFill>
                <a:latin typeface="Times New Roman" panose="02020603050405020304" pitchFamily="18" charset="0"/>
                <a:cs typeface="Times New Roman" panose="02020603050405020304" pitchFamily="18" charset="0"/>
              </a:rPr>
              <a:t>— YBI, Beaver, Chautauqua</a:t>
            </a:r>
          </a:p>
        </p:txBody>
      </p:sp>
      <p:pic>
        <p:nvPicPr>
          <p:cNvPr id="6" name="Picture 5">
            <a:extLst>
              <a:ext uri="{FF2B5EF4-FFF2-40B4-BE49-F238E27FC236}">
                <a16:creationId xmlns:a16="http://schemas.microsoft.com/office/drawing/2014/main" id="{583E6CD3-D8E5-D843-B77E-CE09226ECB50}"/>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A5FFC12C-2B3E-6F42-8437-7F73490F2C93}"/>
              </a:ext>
            </a:extLst>
          </p:cNvPr>
          <p:cNvSpPr txBox="1"/>
          <p:nvPr/>
        </p:nvSpPr>
        <p:spPr>
          <a:xfrm>
            <a:off x="1770184" y="6157629"/>
            <a:ext cx="3516923" cy="553998"/>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RESULTS/OUTCOMES</a:t>
            </a:r>
          </a:p>
          <a:p>
            <a:endParaRPr lang="en-US" dirty="0"/>
          </a:p>
        </p:txBody>
      </p:sp>
      <p:pic>
        <p:nvPicPr>
          <p:cNvPr id="1026" name="Picture 2" descr="Farm Heritage Days in North East">
            <a:extLst>
              <a:ext uri="{FF2B5EF4-FFF2-40B4-BE49-F238E27FC236}">
                <a16:creationId xmlns:a16="http://schemas.microsoft.com/office/drawing/2014/main" id="{2535BB6D-7DDB-CE63-02F7-980E13238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1847" y="766917"/>
            <a:ext cx="2635352" cy="19910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7FDFE13-D3C7-1B69-AFE5-2DD3B8A28E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9523" y="2987718"/>
            <a:ext cx="2174425" cy="651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C8BDDCD-45F4-3057-ADBA-D6BB765B32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2130" y="3868857"/>
            <a:ext cx="3543032" cy="17715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YBI">
            <a:extLst>
              <a:ext uri="{FF2B5EF4-FFF2-40B4-BE49-F238E27FC236}">
                <a16:creationId xmlns:a16="http://schemas.microsoft.com/office/drawing/2014/main" id="{2792929C-1416-4DBB-8E2A-A660682082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72141" y="752169"/>
            <a:ext cx="1864596" cy="1864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753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8B3532-A23C-9847-B308-817265F6CA49}"/>
              </a:ext>
            </a:extLst>
          </p:cNvPr>
          <p:cNvSpPr txBox="1"/>
          <p:nvPr/>
        </p:nvSpPr>
        <p:spPr>
          <a:xfrm>
            <a:off x="1770184" y="1613118"/>
            <a:ext cx="3798278" cy="2031325"/>
          </a:xfrm>
          <a:prstGeom prst="rect">
            <a:avLst/>
          </a:prstGeom>
          <a:noFill/>
        </p:spPr>
        <p:txBody>
          <a:bodyPr wrap="square" rtlCol="0">
            <a:spAutoFit/>
          </a:bodyPr>
          <a:lstStyle/>
          <a:p>
            <a:r>
              <a:rPr lang="en-US" sz="1400" b="1" dirty="0">
                <a:solidFill>
                  <a:srgbClr val="2F2F33"/>
                </a:solidFill>
                <a:latin typeface="Times New Roman" panose="02020603050405020304" pitchFamily="18" charset="0"/>
                <a:cs typeface="Times New Roman" panose="02020603050405020304" pitchFamily="18" charset="0"/>
              </a:rPr>
              <a:t>Additional Results/Outcomes</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 </a:t>
            </a:r>
            <a:r>
              <a:rPr lang="en-US" sz="1400" dirty="0" err="1">
                <a:solidFill>
                  <a:srgbClr val="2F2F33"/>
                </a:solidFill>
                <a:latin typeface="Times New Roman" panose="02020603050405020304" pitchFamily="18" charset="0"/>
                <a:cs typeface="Times New Roman" panose="02020603050405020304" pitchFamily="18" charset="0"/>
              </a:rPr>
              <a:t>Glowforge</a:t>
            </a:r>
            <a:r>
              <a:rPr lang="en-US" sz="1400" dirty="0">
                <a:solidFill>
                  <a:srgbClr val="2F2F33"/>
                </a:solidFill>
                <a:latin typeface="Times New Roman" panose="02020603050405020304" pitchFamily="18" charset="0"/>
                <a:cs typeface="Times New Roman" panose="02020603050405020304" pitchFamily="18" charset="0"/>
              </a:rPr>
              <a:t> and Aura usage went up in 2024 and more people can laser cut/engrave because of the new equipment.</a:t>
            </a:r>
          </a:p>
          <a:p>
            <a:br>
              <a:rPr lang="en-US" sz="1400" dirty="0">
                <a:solidFill>
                  <a:srgbClr val="2F2F33"/>
                </a:solidFill>
                <a:latin typeface="Times New Roman" panose="02020603050405020304" pitchFamily="18" charset="0"/>
                <a:cs typeface="Times New Roman" panose="02020603050405020304" pitchFamily="18" charset="0"/>
              </a:rPr>
            </a:br>
            <a:r>
              <a:rPr lang="en-US" sz="1400" dirty="0">
                <a:solidFill>
                  <a:srgbClr val="2F2F33"/>
                </a:solidFill>
                <a:latin typeface="Times New Roman" panose="02020603050405020304" pitchFamily="18" charset="0"/>
                <a:cs typeface="Times New Roman" panose="02020603050405020304" pitchFamily="18" charset="0"/>
              </a:rPr>
              <a:t>— 33 Erie Makes programs, up from 22 in 2023.</a:t>
            </a:r>
          </a:p>
          <a:p>
            <a:endParaRPr lang="en-US" sz="1400" dirty="0">
              <a:solidFill>
                <a:srgbClr val="2F2F33"/>
              </a:solidFill>
              <a:latin typeface="Times New Roman" panose="02020603050405020304" pitchFamily="18" charset="0"/>
              <a:cs typeface="Times New Roman" panose="02020603050405020304" pitchFamily="18" charset="0"/>
            </a:endParaRPr>
          </a:p>
          <a:p>
            <a:endParaRPr lang="en-US" sz="1400" dirty="0">
              <a:solidFill>
                <a:srgbClr val="2F2F33"/>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83E6CD3-D8E5-D843-B77E-CE09226ECB50}"/>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A5FFC12C-2B3E-6F42-8437-7F73490F2C93}"/>
              </a:ext>
            </a:extLst>
          </p:cNvPr>
          <p:cNvSpPr txBox="1"/>
          <p:nvPr/>
        </p:nvSpPr>
        <p:spPr>
          <a:xfrm>
            <a:off x="1770184" y="6157629"/>
            <a:ext cx="3516923" cy="553998"/>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RESULTS/OUTCOMES</a:t>
            </a: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7952" y="698361"/>
            <a:ext cx="2561954" cy="5559984"/>
          </a:xfrm>
          <a:prstGeom prst="rect">
            <a:avLst/>
          </a:prstGeom>
        </p:spPr>
      </p:pic>
    </p:spTree>
    <p:extLst>
      <p:ext uri="{BB962C8B-B14F-4D97-AF65-F5344CB8AC3E}">
        <p14:creationId xmlns:p14="http://schemas.microsoft.com/office/powerpoint/2010/main" val="3867862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C562B-EF30-A074-894E-D718473EFA5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5020BAF-B071-F136-DE98-B9774B985E8E}"/>
              </a:ext>
            </a:extLst>
          </p:cNvPr>
          <p:cNvSpPr txBox="1"/>
          <p:nvPr/>
        </p:nvSpPr>
        <p:spPr>
          <a:xfrm>
            <a:off x="1770183" y="1613118"/>
            <a:ext cx="4909741" cy="3539430"/>
          </a:xfrm>
          <a:prstGeom prst="rect">
            <a:avLst/>
          </a:prstGeom>
          <a:noFill/>
        </p:spPr>
        <p:txBody>
          <a:bodyPr wrap="square" rtlCol="0">
            <a:spAutoFit/>
          </a:bodyPr>
          <a:lstStyle/>
          <a:p>
            <a:r>
              <a:rPr lang="en-US" sz="1400" dirty="0">
                <a:solidFill>
                  <a:srgbClr val="2F2F33"/>
                </a:solidFill>
                <a:latin typeface="Times New Roman" panose="02020603050405020304" pitchFamily="18" charset="0"/>
                <a:cs typeface="Times New Roman" panose="02020603050405020304" pitchFamily="18" charset="0"/>
              </a:rPr>
              <a:t>Prepare and engage the regional workforce, </a:t>
            </a:r>
            <a:r>
              <a:rPr lang="en-US" sz="1400" b="1" dirty="0">
                <a:solidFill>
                  <a:srgbClr val="2F2F33"/>
                </a:solidFill>
                <a:latin typeface="Times New Roman" panose="02020603050405020304" pitchFamily="18" charset="0"/>
                <a:cs typeface="Times New Roman" panose="02020603050405020304" pitchFamily="18" charset="0"/>
              </a:rPr>
              <a:t>Enable informed Policy and Legislation.</a:t>
            </a:r>
          </a:p>
          <a:p>
            <a:r>
              <a:rPr lang="en-US" sz="1400" dirty="0">
                <a:solidFill>
                  <a:srgbClr val="2F2F33"/>
                </a:solidFill>
                <a:latin typeface="Times New Roman" panose="02020603050405020304" pitchFamily="18" charset="0"/>
                <a:cs typeface="Times New Roman" panose="02020603050405020304" pitchFamily="18" charset="0"/>
              </a:rPr>
              <a:t>- </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 All-Access Career Fair (Both Spring and Fall)</a:t>
            </a:r>
          </a:p>
          <a:p>
            <a:r>
              <a:rPr lang="en-US" sz="1400" dirty="0">
                <a:solidFill>
                  <a:srgbClr val="2F2F33"/>
                </a:solidFill>
                <a:latin typeface="Times New Roman" panose="02020603050405020304" pitchFamily="18" charset="0"/>
                <a:cs typeface="Times New Roman" panose="02020603050405020304" pitchFamily="18" charset="0"/>
              </a:rPr>
              <a:t>	- Attract new businesses.</a:t>
            </a:r>
          </a:p>
          <a:p>
            <a:r>
              <a:rPr lang="en-US" sz="1400" dirty="0">
                <a:solidFill>
                  <a:srgbClr val="2F2F33"/>
                </a:solidFill>
                <a:latin typeface="Times New Roman" panose="02020603050405020304" pitchFamily="18" charset="0"/>
                <a:cs typeface="Times New Roman" panose="02020603050405020304" pitchFamily="18" charset="0"/>
              </a:rPr>
              <a:t>	- Beehive featured at the Fair.</a:t>
            </a:r>
            <a:br>
              <a:rPr lang="en-US" sz="1400" dirty="0">
                <a:solidFill>
                  <a:srgbClr val="2F2F33"/>
                </a:solidFill>
                <a:latin typeface="Times New Roman" panose="02020603050405020304" pitchFamily="18" charset="0"/>
                <a:cs typeface="Times New Roman" panose="02020603050405020304" pitchFamily="18" charset="0"/>
              </a:rPr>
            </a:br>
            <a:r>
              <a:rPr lang="en-US" sz="1400" dirty="0">
                <a:solidFill>
                  <a:srgbClr val="2F2F33"/>
                </a:solidFill>
                <a:latin typeface="Times New Roman" panose="02020603050405020304" pitchFamily="18" charset="0"/>
                <a:cs typeface="Times New Roman" panose="02020603050405020304" pitchFamily="18" charset="0"/>
              </a:rPr>
              <a:t>	- Transportation from the city.</a:t>
            </a:r>
          </a:p>
          <a:p>
            <a:r>
              <a:rPr lang="en-US" sz="1400" dirty="0">
                <a:solidFill>
                  <a:srgbClr val="2F2F33"/>
                </a:solidFill>
                <a:latin typeface="Times New Roman" panose="02020603050405020304" pitchFamily="18" charset="0"/>
                <a:cs typeface="Times New Roman" panose="02020603050405020304" pitchFamily="18" charset="0"/>
              </a:rPr>
              <a:t>	- Employ more </a:t>
            </a:r>
            <a:r>
              <a:rPr lang="en-US" sz="1400" dirty="0" err="1">
                <a:solidFill>
                  <a:srgbClr val="2F2F33"/>
                </a:solidFill>
                <a:latin typeface="Times New Roman" panose="02020603050405020304" pitchFamily="18" charset="0"/>
                <a:cs typeface="Times New Roman" panose="02020603050405020304" pitchFamily="18" charset="0"/>
              </a:rPr>
              <a:t>Erieites</a:t>
            </a:r>
            <a:r>
              <a:rPr lang="en-US" sz="1400" dirty="0">
                <a:solidFill>
                  <a:srgbClr val="2F2F33"/>
                </a:solidFill>
                <a:latin typeface="Times New Roman" panose="02020603050405020304" pitchFamily="18" charset="0"/>
                <a:cs typeface="Times New Roman" panose="02020603050405020304" pitchFamily="18" charset="0"/>
              </a:rPr>
              <a:t>.</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 </a:t>
            </a:r>
            <a:r>
              <a:rPr lang="en-US" sz="1400" b="1" dirty="0">
                <a:solidFill>
                  <a:srgbClr val="2F2F33"/>
                </a:solidFill>
                <a:latin typeface="Times New Roman" panose="02020603050405020304" pitchFamily="18" charset="0"/>
                <a:cs typeface="Times New Roman" panose="02020603050405020304" pitchFamily="18" charset="0"/>
              </a:rPr>
              <a:t>Shaping Tomorrow’s Manufacturing Legislative Workshop</a:t>
            </a:r>
          </a:p>
          <a:p>
            <a:r>
              <a:rPr lang="en-US" sz="1400" dirty="0">
                <a:solidFill>
                  <a:srgbClr val="2F2F33"/>
                </a:solidFill>
                <a:latin typeface="Times New Roman" panose="02020603050405020304" pitchFamily="18" charset="0"/>
                <a:cs typeface="Times New Roman" panose="02020603050405020304" pitchFamily="18" charset="0"/>
              </a:rPr>
              <a:t>	- Focus group-based regional pilot in Spring.</a:t>
            </a:r>
          </a:p>
          <a:p>
            <a:r>
              <a:rPr lang="en-US" sz="1400" dirty="0">
                <a:solidFill>
                  <a:srgbClr val="2F2F33"/>
                </a:solidFill>
                <a:latin typeface="Times New Roman" panose="02020603050405020304" pitchFamily="18" charset="0"/>
                <a:cs typeface="Times New Roman" panose="02020603050405020304" pitchFamily="18" charset="0"/>
              </a:rPr>
              <a:t>	- Including voices from plastics manufacturing, 	environmental researchers, and legislators.</a:t>
            </a:r>
          </a:p>
          <a:p>
            <a:r>
              <a:rPr lang="en-US" sz="1400" dirty="0">
                <a:solidFill>
                  <a:srgbClr val="2F2F33"/>
                </a:solidFill>
                <a:latin typeface="Times New Roman" panose="02020603050405020304" pitchFamily="18" charset="0"/>
                <a:cs typeface="Times New Roman" panose="02020603050405020304" pitchFamily="18" charset="0"/>
              </a:rPr>
              <a:t>		- Success evaluation ↵</a:t>
            </a:r>
          </a:p>
          <a:p>
            <a:r>
              <a:rPr lang="en-US" sz="1400" dirty="0">
                <a:solidFill>
                  <a:srgbClr val="2F2F33"/>
                </a:solidFill>
                <a:latin typeface="Times New Roman" panose="02020603050405020304" pitchFamily="18" charset="0"/>
                <a:cs typeface="Times New Roman" panose="02020603050405020304" pitchFamily="18" charset="0"/>
              </a:rPr>
              <a:t>	- Major legislative workshop in Fall.</a:t>
            </a:r>
          </a:p>
        </p:txBody>
      </p:sp>
      <p:pic>
        <p:nvPicPr>
          <p:cNvPr id="6" name="Picture 5">
            <a:extLst>
              <a:ext uri="{FF2B5EF4-FFF2-40B4-BE49-F238E27FC236}">
                <a16:creationId xmlns:a16="http://schemas.microsoft.com/office/drawing/2014/main" id="{F55B18FD-41F1-1356-B30A-63977DC0B9A8}"/>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A4BC40AD-92FE-0B3B-3517-613AB71C204B}"/>
              </a:ext>
            </a:extLst>
          </p:cNvPr>
          <p:cNvSpPr txBox="1"/>
          <p:nvPr/>
        </p:nvSpPr>
        <p:spPr>
          <a:xfrm>
            <a:off x="1770184" y="6157629"/>
            <a:ext cx="3516923" cy="553998"/>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RESULTS/OUTCOMES</a:t>
            </a:r>
          </a:p>
          <a:p>
            <a:endParaRPr lang="en-US" dirty="0"/>
          </a:p>
        </p:txBody>
      </p:sp>
      <p:pic>
        <p:nvPicPr>
          <p:cNvPr id="3" name="Picture 2">
            <a:extLst>
              <a:ext uri="{FF2B5EF4-FFF2-40B4-BE49-F238E27FC236}">
                <a16:creationId xmlns:a16="http://schemas.microsoft.com/office/drawing/2014/main" id="{4514EA10-1620-0F77-18FD-E0F70D6A910D}"/>
              </a:ext>
            </a:extLst>
          </p:cNvPr>
          <p:cNvPicPr>
            <a:picLocks noChangeAspect="1"/>
          </p:cNvPicPr>
          <p:nvPr/>
        </p:nvPicPr>
        <p:blipFill>
          <a:blip r:embed="rId4"/>
          <a:stretch>
            <a:fillRect/>
          </a:stretch>
        </p:blipFill>
        <p:spPr>
          <a:xfrm>
            <a:off x="6954815" y="1297857"/>
            <a:ext cx="4175690" cy="1083533"/>
          </a:xfrm>
          <a:prstGeom prst="rect">
            <a:avLst/>
          </a:prstGeom>
        </p:spPr>
      </p:pic>
      <p:pic>
        <p:nvPicPr>
          <p:cNvPr id="3074" name="Picture 2" descr="Two elements of Project RESOLVE depicted graphically. (Full description in caption.)">
            <a:extLst>
              <a:ext uri="{FF2B5EF4-FFF2-40B4-BE49-F238E27FC236}">
                <a16:creationId xmlns:a16="http://schemas.microsoft.com/office/drawing/2014/main" id="{E579C074-C809-1991-A2BA-C94D3472B9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0116" y="3233562"/>
            <a:ext cx="4009821" cy="1918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168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3E6CD3-D8E5-D843-B77E-CE09226ECB50}"/>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A5FFC12C-2B3E-6F42-8437-7F73490F2C93}"/>
              </a:ext>
            </a:extLst>
          </p:cNvPr>
          <p:cNvSpPr txBox="1"/>
          <p:nvPr/>
        </p:nvSpPr>
        <p:spPr>
          <a:xfrm>
            <a:off x="1770184" y="6157629"/>
            <a:ext cx="4919003" cy="553998"/>
          </a:xfrm>
          <a:prstGeom prst="rect">
            <a:avLst/>
          </a:prstGeom>
          <a:noFill/>
        </p:spPr>
        <p:txBody>
          <a:bodyPr wrap="square" lIns="91440" tIns="45720" rIns="91440" bIns="45720" rtlCol="0" anchor="t">
            <a:spAutoFit/>
          </a:bodyPr>
          <a:lstStyle/>
          <a:p>
            <a:r>
              <a:rPr lang="en-US" sz="1200" dirty="0">
                <a:latin typeface="Times New Roman" panose="02020603050405020304" pitchFamily="18" charset="0"/>
                <a:cs typeface="Times New Roman" panose="02020603050405020304" pitchFamily="18" charset="0"/>
              </a:rPr>
              <a:t>NWPA Innovation Beehive Network — The Outcomes</a:t>
            </a:r>
          </a:p>
          <a:p>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1A07C29-1E16-A7EE-9341-50EE1E5E2867}"/>
              </a:ext>
            </a:extLst>
          </p:cNvPr>
          <p:cNvSpPr/>
          <p:nvPr/>
        </p:nvSpPr>
        <p:spPr>
          <a:xfrm>
            <a:off x="3506038" y="2096256"/>
            <a:ext cx="2364511" cy="1139049"/>
          </a:xfrm>
          <a:prstGeom prst="rect">
            <a:avLst/>
          </a:prstGeom>
          <a:solidFill>
            <a:srgbClr val="2F2F3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EEC82A"/>
                </a:solidFill>
                <a:latin typeface="Times New Roman" panose="02020603050405020304" pitchFamily="18" charset="0"/>
                <a:cs typeface="Times New Roman" panose="02020603050405020304" pitchFamily="18" charset="0"/>
              </a:rPr>
              <a:t>3</a:t>
            </a:r>
          </a:p>
          <a:p>
            <a:pPr algn="ctr"/>
            <a:r>
              <a:rPr lang="en-US" sz="1600" b="1" dirty="0">
                <a:latin typeface="Times New Roman" panose="02020603050405020304" pitchFamily="18" charset="0"/>
                <a:cs typeface="Times New Roman" panose="02020603050405020304" pitchFamily="18" charset="0"/>
              </a:rPr>
              <a:t>Events Attended/Assisted</a:t>
            </a:r>
          </a:p>
        </p:txBody>
      </p:sp>
      <p:sp>
        <p:nvSpPr>
          <p:cNvPr id="3" name="Rectangle 2">
            <a:extLst>
              <a:ext uri="{FF2B5EF4-FFF2-40B4-BE49-F238E27FC236}">
                <a16:creationId xmlns:a16="http://schemas.microsoft.com/office/drawing/2014/main" id="{51733AB7-F18D-D437-691D-5D8DEB852D43}"/>
              </a:ext>
            </a:extLst>
          </p:cNvPr>
          <p:cNvSpPr/>
          <p:nvPr/>
        </p:nvSpPr>
        <p:spPr>
          <a:xfrm>
            <a:off x="5966848" y="2100196"/>
            <a:ext cx="2364511" cy="1139049"/>
          </a:xfrm>
          <a:prstGeom prst="rect">
            <a:avLst/>
          </a:prstGeom>
          <a:solidFill>
            <a:srgbClr val="2F2F3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EEC82A"/>
                </a:solidFill>
                <a:latin typeface="Times New Roman" panose="02020603050405020304" pitchFamily="18" charset="0"/>
                <a:cs typeface="Times New Roman" panose="02020603050405020304" pitchFamily="18" charset="0"/>
              </a:rPr>
              <a:t>50</a:t>
            </a:r>
          </a:p>
          <a:p>
            <a:pPr algn="ctr"/>
            <a:r>
              <a:rPr lang="en-US" sz="1200" b="1" dirty="0">
                <a:latin typeface="Times New Roman" panose="02020603050405020304" pitchFamily="18" charset="0"/>
                <a:cs typeface="Times New Roman" panose="02020603050405020304" pitchFamily="18" charset="0"/>
              </a:rPr>
              <a:t>New Entrepreneurs Reached </a:t>
            </a:r>
          </a:p>
          <a:p>
            <a:pPr algn="ctr"/>
            <a:r>
              <a:rPr lang="en-US" sz="1200" b="1" dirty="0">
                <a:latin typeface="Times New Roman" panose="02020603050405020304" pitchFamily="18" charset="0"/>
                <a:cs typeface="Times New Roman" panose="02020603050405020304" pitchFamily="18" charset="0"/>
              </a:rPr>
              <a:t>(no prior contact)</a:t>
            </a:r>
          </a:p>
        </p:txBody>
      </p:sp>
      <p:sp>
        <p:nvSpPr>
          <p:cNvPr id="5" name="Rectangle 4">
            <a:extLst>
              <a:ext uri="{FF2B5EF4-FFF2-40B4-BE49-F238E27FC236}">
                <a16:creationId xmlns:a16="http://schemas.microsoft.com/office/drawing/2014/main" id="{F845258E-773B-9624-F261-0D6705E5C571}"/>
              </a:ext>
            </a:extLst>
          </p:cNvPr>
          <p:cNvSpPr/>
          <p:nvPr/>
        </p:nvSpPr>
        <p:spPr>
          <a:xfrm>
            <a:off x="5966847" y="3820824"/>
            <a:ext cx="2364511" cy="1139049"/>
          </a:xfrm>
          <a:prstGeom prst="rect">
            <a:avLst/>
          </a:prstGeom>
          <a:solidFill>
            <a:srgbClr val="2F2F3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EEC82A"/>
                </a:solidFill>
                <a:latin typeface="Times New Roman" panose="02020603050405020304" pitchFamily="18" charset="0"/>
                <a:cs typeface="Times New Roman" panose="02020603050405020304" pitchFamily="18" charset="0"/>
              </a:rPr>
              <a:t>4.9M</a:t>
            </a:r>
          </a:p>
          <a:p>
            <a:pPr algn="ctr"/>
            <a:r>
              <a:rPr lang="en-US" sz="1600" b="1" dirty="0">
                <a:latin typeface="Times New Roman" panose="02020603050405020304" pitchFamily="18" charset="0"/>
                <a:cs typeface="Times New Roman" panose="02020603050405020304" pitchFamily="18" charset="0"/>
              </a:rPr>
              <a:t>New Research Investments</a:t>
            </a:r>
            <a:endParaRPr lang="en-US" sz="14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C4447DF-6D73-A158-A493-250DED71B44E}"/>
              </a:ext>
            </a:extLst>
          </p:cNvPr>
          <p:cNvSpPr/>
          <p:nvPr/>
        </p:nvSpPr>
        <p:spPr>
          <a:xfrm>
            <a:off x="3506038" y="3820825"/>
            <a:ext cx="2364511" cy="1139049"/>
          </a:xfrm>
          <a:prstGeom prst="rect">
            <a:avLst/>
          </a:prstGeom>
          <a:solidFill>
            <a:srgbClr val="2F2F3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EEC82A"/>
                </a:solidFill>
                <a:latin typeface="Times New Roman" panose="02020603050405020304" pitchFamily="18" charset="0"/>
                <a:cs typeface="Times New Roman" panose="02020603050405020304" pitchFamily="18" charset="0"/>
              </a:rPr>
              <a:t>18.5M</a:t>
            </a:r>
          </a:p>
          <a:p>
            <a:pPr algn="ctr"/>
            <a:r>
              <a:rPr lang="en-US" sz="1200" b="1" dirty="0">
                <a:solidFill>
                  <a:srgbClr val="EEC82A"/>
                </a:solidFill>
                <a:latin typeface="Times New Roman" panose="02020603050405020304" pitchFamily="18" charset="0"/>
                <a:cs typeface="Times New Roman" panose="02020603050405020304" pitchFamily="18" charset="0"/>
              </a:rPr>
              <a:t>(4M in process)</a:t>
            </a:r>
          </a:p>
          <a:p>
            <a:pPr algn="ctr"/>
            <a:r>
              <a:rPr lang="en-US" sz="1600" b="1" dirty="0">
                <a:latin typeface="Times New Roman" panose="02020603050405020304" pitchFamily="18" charset="0"/>
                <a:cs typeface="Times New Roman" panose="02020603050405020304" pitchFamily="18" charset="0"/>
              </a:rPr>
              <a:t>RESOLVE Investments</a:t>
            </a:r>
            <a:endParaRPr lang="en-US" sz="1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42E737C-F76D-11CF-8F16-08EFF38C1853}"/>
              </a:ext>
            </a:extLst>
          </p:cNvPr>
          <p:cNvSpPr txBox="1"/>
          <p:nvPr/>
        </p:nvSpPr>
        <p:spPr>
          <a:xfrm>
            <a:off x="3890436" y="1569442"/>
            <a:ext cx="4056526" cy="523220"/>
          </a:xfrm>
          <a:prstGeom prst="rect">
            <a:avLst/>
          </a:prstGeom>
          <a:noFill/>
        </p:spPr>
        <p:txBody>
          <a:bodyPr wrap="square" lIns="91440" tIns="45720" rIns="91440" bIns="45720" rtlCol="0" anchor="t">
            <a:spAutoFit/>
          </a:bodyPr>
          <a:lstStyle/>
          <a:p>
            <a:pPr algn="ctr"/>
            <a:r>
              <a:rPr lang="en-US" sz="1400" b="1" dirty="0">
                <a:solidFill>
                  <a:srgbClr val="2F2F33"/>
                </a:solidFill>
                <a:latin typeface="Times New Roman" panose="02020603050405020304" pitchFamily="18" charset="0"/>
                <a:cs typeface="Times New Roman" panose="02020603050405020304" pitchFamily="18" charset="0"/>
              </a:rPr>
              <a:t>This Project Since July 2024</a:t>
            </a:r>
          </a:p>
          <a:p>
            <a:pPr algn="ctr"/>
            <a:endParaRPr lang="en-US" sz="1400" dirty="0">
              <a:solidFill>
                <a:srgbClr val="2F2F33"/>
              </a:solidFill>
              <a:latin typeface="DIN Alternate"/>
            </a:endParaRPr>
          </a:p>
        </p:txBody>
      </p:sp>
      <p:sp>
        <p:nvSpPr>
          <p:cNvPr id="4" name="TextBox 3">
            <a:extLst>
              <a:ext uri="{FF2B5EF4-FFF2-40B4-BE49-F238E27FC236}">
                <a16:creationId xmlns:a16="http://schemas.microsoft.com/office/drawing/2014/main" id="{BAE1CC22-927E-6D4E-82E0-41E456E3DEA2}"/>
              </a:ext>
            </a:extLst>
          </p:cNvPr>
          <p:cNvSpPr txBox="1"/>
          <p:nvPr/>
        </p:nvSpPr>
        <p:spPr>
          <a:xfrm>
            <a:off x="3890436" y="3290416"/>
            <a:ext cx="4056526" cy="523220"/>
          </a:xfrm>
          <a:prstGeom prst="rect">
            <a:avLst/>
          </a:prstGeom>
          <a:noFill/>
        </p:spPr>
        <p:txBody>
          <a:bodyPr wrap="square" lIns="91440" tIns="45720" rIns="91440" bIns="45720" rtlCol="0" anchor="t">
            <a:spAutoFit/>
          </a:bodyPr>
          <a:lstStyle/>
          <a:p>
            <a:pPr algn="ctr"/>
            <a:r>
              <a:rPr lang="en-US" sz="1400" b="1" dirty="0">
                <a:solidFill>
                  <a:srgbClr val="2F2F33"/>
                </a:solidFill>
                <a:latin typeface="Times New Roman" panose="02020603050405020304" pitchFamily="18" charset="0"/>
                <a:cs typeface="Times New Roman" panose="02020603050405020304" pitchFamily="18" charset="0"/>
              </a:rPr>
              <a:t>RESOLVE Running Totals</a:t>
            </a:r>
          </a:p>
          <a:p>
            <a:pPr algn="ctr"/>
            <a:endParaRPr lang="en-US" sz="1400" dirty="0">
              <a:solidFill>
                <a:srgbClr val="2F2F33"/>
              </a:solidFill>
              <a:latin typeface="DIN Alternate"/>
            </a:endParaRPr>
          </a:p>
        </p:txBody>
      </p:sp>
    </p:spTree>
    <p:extLst>
      <p:ext uri="{BB962C8B-B14F-4D97-AF65-F5344CB8AC3E}">
        <p14:creationId xmlns:p14="http://schemas.microsoft.com/office/powerpoint/2010/main" val="3427827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9F24-3530-4A21-B1F2-3B096937913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E507C1C-FD78-EEA4-539E-6BA87A14AA82}"/>
              </a:ext>
            </a:extLst>
          </p:cNvPr>
          <p:cNvSpPr txBox="1"/>
          <p:nvPr/>
        </p:nvSpPr>
        <p:spPr>
          <a:xfrm>
            <a:off x="1770183" y="1613118"/>
            <a:ext cx="4748603" cy="1600438"/>
          </a:xfrm>
          <a:prstGeom prst="rect">
            <a:avLst/>
          </a:prstGeom>
          <a:noFill/>
        </p:spPr>
        <p:txBody>
          <a:bodyPr wrap="square" rtlCol="0">
            <a:spAutoFit/>
          </a:bodyPr>
          <a:lstStyle/>
          <a:p>
            <a:r>
              <a:rPr lang="en-US" sz="1400" b="1" dirty="0">
                <a:solidFill>
                  <a:srgbClr val="2F2F33"/>
                </a:solidFill>
                <a:latin typeface="Times New Roman" panose="02020603050405020304" pitchFamily="18" charset="0"/>
                <a:cs typeface="Times New Roman" panose="02020603050405020304" pitchFamily="18" charset="0"/>
              </a:rPr>
              <a:t>How you can help!</a:t>
            </a:r>
          </a:p>
          <a:p>
            <a:r>
              <a:rPr lang="en-US" sz="1400" dirty="0">
                <a:solidFill>
                  <a:srgbClr val="2F2F33"/>
                </a:solidFill>
                <a:latin typeface="Times New Roman" panose="02020603050405020304" pitchFamily="18" charset="0"/>
                <a:cs typeface="Times New Roman" panose="02020603050405020304" pitchFamily="18" charset="0"/>
              </a:rPr>
              <a:t>- </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 Get the word out.</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 Encourage attendance, and connect relevant companies.</a:t>
            </a:r>
          </a:p>
          <a:p>
            <a:endParaRPr lang="en-US" sz="1400" dirty="0">
              <a:solidFill>
                <a:srgbClr val="2F2F33"/>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67DBDA5-1144-D612-68B2-3BA96B58F17E}"/>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7735E381-2E99-0BFD-03FD-E062187FC41B}"/>
              </a:ext>
            </a:extLst>
          </p:cNvPr>
          <p:cNvSpPr txBox="1"/>
          <p:nvPr/>
        </p:nvSpPr>
        <p:spPr>
          <a:xfrm>
            <a:off x="1770184" y="6157629"/>
            <a:ext cx="3516923" cy="553998"/>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RESULTS/OUTCOMES</a:t>
            </a:r>
          </a:p>
          <a:p>
            <a:endParaRPr lang="en-US" dirty="0"/>
          </a:p>
        </p:txBody>
      </p:sp>
    </p:spTree>
    <p:extLst>
      <p:ext uri="{BB962C8B-B14F-4D97-AF65-F5344CB8AC3E}">
        <p14:creationId xmlns:p14="http://schemas.microsoft.com/office/powerpoint/2010/main" val="867909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694B48-2668-9B46-8739-5042B29C351B}"/>
              </a:ext>
            </a:extLst>
          </p:cNvPr>
          <p:cNvSpPr/>
          <p:nvPr/>
        </p:nvSpPr>
        <p:spPr>
          <a:xfrm>
            <a:off x="0" y="0"/>
            <a:ext cx="12192000" cy="6858000"/>
          </a:xfrm>
          <a:prstGeom prst="rect">
            <a:avLst/>
          </a:prstGeom>
          <a:solidFill>
            <a:srgbClr val="EE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9D93AE5-92D5-294A-8AB7-A73DE5EE5713}"/>
              </a:ext>
            </a:extLst>
          </p:cNvPr>
          <p:cNvSpPr txBox="1"/>
          <p:nvPr/>
        </p:nvSpPr>
        <p:spPr>
          <a:xfrm>
            <a:off x="1770184" y="1308321"/>
            <a:ext cx="3798278" cy="3323987"/>
          </a:xfrm>
          <a:prstGeom prst="rect">
            <a:avLst/>
          </a:prstGeom>
          <a:noFill/>
        </p:spPr>
        <p:txBody>
          <a:bodyPr wrap="square" rtlCol="0">
            <a:spAutoFit/>
          </a:bodyPr>
          <a:lstStyle/>
          <a:p>
            <a:r>
              <a:rPr lang="en-US" sz="1400" dirty="0">
                <a:solidFill>
                  <a:srgbClr val="2F2F33"/>
                </a:solidFill>
                <a:latin typeface="Times New Roman" panose="02020603050405020304" pitchFamily="18" charset="0"/>
                <a:cs typeface="Times New Roman" panose="02020603050405020304" pitchFamily="18" charset="0"/>
              </a:rPr>
              <a:t>Thank you</a:t>
            </a:r>
          </a:p>
          <a:p>
            <a:r>
              <a:rPr lang="en-US" sz="1400" dirty="0">
                <a:solidFill>
                  <a:srgbClr val="2F2F33"/>
                </a:solidFill>
                <a:latin typeface="Times New Roman" panose="02020603050405020304" pitchFamily="18" charset="0"/>
                <a:cs typeface="Times New Roman" panose="02020603050405020304" pitchFamily="18" charset="0"/>
              </a:rPr>
              <a:t>-</a:t>
            </a:r>
          </a:p>
          <a:p>
            <a:r>
              <a:rPr lang="en-US" sz="1400" dirty="0">
                <a:solidFill>
                  <a:srgbClr val="2F2F33"/>
                </a:solidFill>
                <a:latin typeface="Times New Roman" panose="02020603050405020304" pitchFamily="18" charset="0"/>
                <a:cs typeface="Times New Roman" panose="02020603050405020304" pitchFamily="18" charset="0"/>
              </a:rPr>
              <a:t>Please reach out with any further questions.</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b="1" dirty="0">
                <a:solidFill>
                  <a:srgbClr val="2F2F33"/>
                </a:solidFill>
                <a:latin typeface="Times New Roman" panose="02020603050405020304" pitchFamily="18" charset="0"/>
                <a:cs typeface="Times New Roman" panose="02020603050405020304" pitchFamily="18" charset="0"/>
              </a:rPr>
              <a:t>James R. Meehl Innovation Commons</a:t>
            </a:r>
          </a:p>
          <a:p>
            <a:r>
              <a:rPr lang="en-US" sz="1400" dirty="0">
                <a:solidFill>
                  <a:srgbClr val="2F2F33"/>
                </a:solidFill>
                <a:latin typeface="Times New Roman" panose="02020603050405020304" pitchFamily="18" charset="0"/>
                <a:cs typeface="Times New Roman" panose="02020603050405020304" pitchFamily="18" charset="0"/>
              </a:rPr>
              <a:t>Jacob Marsh</a:t>
            </a:r>
          </a:p>
          <a:p>
            <a:r>
              <a:rPr lang="en-US" sz="1400" dirty="0">
                <a:solidFill>
                  <a:srgbClr val="2F2F33"/>
                </a:solidFill>
                <a:latin typeface="Times New Roman" panose="02020603050405020304" pitchFamily="18" charset="0"/>
                <a:cs typeface="Times New Roman" panose="02020603050405020304" pitchFamily="18" charset="0"/>
              </a:rPr>
              <a:t>Industry Relations Coordinator</a:t>
            </a:r>
          </a:p>
          <a:p>
            <a:r>
              <a:rPr lang="en-US" sz="1400" dirty="0">
                <a:solidFill>
                  <a:srgbClr val="2F2F33"/>
                </a:solidFill>
                <a:latin typeface="Times New Roman" panose="02020603050405020304" pitchFamily="18" charset="0"/>
                <a:cs typeface="Times New Roman" panose="02020603050405020304" pitchFamily="18" charset="0"/>
              </a:rPr>
              <a:t>jam522@psu.edu</a:t>
            </a:r>
            <a:br>
              <a:rPr lang="en-US" sz="1400" dirty="0">
                <a:solidFill>
                  <a:srgbClr val="2F2F33"/>
                </a:solidFill>
                <a:latin typeface="Times New Roman" panose="02020603050405020304" pitchFamily="18" charset="0"/>
                <a:cs typeface="Times New Roman" panose="02020603050405020304" pitchFamily="18" charset="0"/>
              </a:rPr>
            </a:br>
            <a:r>
              <a:rPr lang="en-US" sz="1400" dirty="0">
                <a:solidFill>
                  <a:srgbClr val="2F2F33"/>
                </a:solidFill>
                <a:latin typeface="Times New Roman" panose="02020603050405020304" pitchFamily="18" charset="0"/>
                <a:cs typeface="Times New Roman" panose="02020603050405020304" pitchFamily="18" charset="0"/>
              </a:rPr>
              <a:t>814-602-9381 (c)</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b="1" dirty="0">
                <a:solidFill>
                  <a:srgbClr val="2F2F33"/>
                </a:solidFill>
                <a:latin typeface="Times New Roman" panose="02020603050405020304" pitchFamily="18" charset="0"/>
                <a:cs typeface="Times New Roman" panose="02020603050405020304" pitchFamily="18" charset="0"/>
              </a:rPr>
              <a:t>Project RESOLVE</a:t>
            </a:r>
          </a:p>
          <a:p>
            <a:r>
              <a:rPr lang="en-US" sz="1400" dirty="0">
                <a:solidFill>
                  <a:srgbClr val="2F2F33"/>
                </a:solidFill>
                <a:latin typeface="Times New Roman" panose="02020603050405020304" pitchFamily="18" charset="0"/>
                <a:cs typeface="Times New Roman" panose="02020603050405020304" pitchFamily="18" charset="0"/>
              </a:rPr>
              <a:t>Dr. Amy Bridger</a:t>
            </a:r>
          </a:p>
          <a:p>
            <a:r>
              <a:rPr lang="en-US" sz="1400" dirty="0">
                <a:solidFill>
                  <a:srgbClr val="2F2F33"/>
                </a:solidFill>
                <a:latin typeface="Times New Roman" panose="02020603050405020304" pitchFamily="18" charset="0"/>
                <a:cs typeface="Times New Roman" panose="02020603050405020304" pitchFamily="18" charset="0"/>
              </a:rPr>
              <a:t>Assistant Dean for Innovation and Corporate Strategy</a:t>
            </a:r>
          </a:p>
          <a:p>
            <a:r>
              <a:rPr lang="en-US" sz="1400" dirty="0">
                <a:solidFill>
                  <a:srgbClr val="2F2F33"/>
                </a:solidFill>
                <a:latin typeface="Times New Roman" panose="02020603050405020304" pitchFamily="18" charset="0"/>
                <a:cs typeface="Times New Roman" panose="02020603050405020304" pitchFamily="18" charset="0"/>
              </a:rPr>
              <a:t>aeb20@psu.edu</a:t>
            </a:r>
          </a:p>
        </p:txBody>
      </p:sp>
      <p:sp>
        <p:nvSpPr>
          <p:cNvPr id="7" name="TextBox 6">
            <a:extLst>
              <a:ext uri="{FF2B5EF4-FFF2-40B4-BE49-F238E27FC236}">
                <a16:creationId xmlns:a16="http://schemas.microsoft.com/office/drawing/2014/main" id="{F61B8C9E-42B6-EF46-A041-510DCDD80F72}"/>
              </a:ext>
            </a:extLst>
          </p:cNvPr>
          <p:cNvSpPr txBox="1"/>
          <p:nvPr/>
        </p:nvSpPr>
        <p:spPr>
          <a:xfrm>
            <a:off x="1770184" y="6157629"/>
            <a:ext cx="3516923" cy="553998"/>
          </a:xfrm>
          <a:prstGeom prst="rect">
            <a:avLst/>
          </a:prstGeom>
          <a:noFill/>
        </p:spPr>
        <p:txBody>
          <a:bodyPr wrap="square" rtlCol="0">
            <a:spAutoFit/>
          </a:bodyPr>
          <a:lstStyle/>
          <a:p>
            <a:r>
              <a:rPr lang="en-US" sz="1200" dirty="0">
                <a:solidFill>
                  <a:srgbClr val="2F2F33"/>
                </a:solidFill>
                <a:latin typeface="Times New Roman" panose="02020603050405020304" pitchFamily="18" charset="0"/>
                <a:cs typeface="Times New Roman" panose="02020603050405020304" pitchFamily="18" charset="0"/>
              </a:rPr>
              <a:t>CONCLUSION</a:t>
            </a:r>
          </a:p>
          <a:p>
            <a:endParaRPr lang="en-US" dirty="0"/>
          </a:p>
        </p:txBody>
      </p:sp>
      <p:pic>
        <p:nvPicPr>
          <p:cNvPr id="11" name="Picture 10">
            <a:extLst>
              <a:ext uri="{FF2B5EF4-FFF2-40B4-BE49-F238E27FC236}">
                <a16:creationId xmlns:a16="http://schemas.microsoft.com/office/drawing/2014/main" id="{37C57EA7-26FC-584C-8807-9DC277BD85D1}"/>
              </a:ext>
            </a:extLst>
          </p:cNvPr>
          <p:cNvPicPr>
            <a:picLocks noChangeAspect="1"/>
          </p:cNvPicPr>
          <p:nvPr/>
        </p:nvPicPr>
        <p:blipFill>
          <a:blip r:embed="rId2"/>
          <a:stretch>
            <a:fillRect/>
          </a:stretch>
        </p:blipFill>
        <p:spPr>
          <a:xfrm>
            <a:off x="-23446" y="6084277"/>
            <a:ext cx="1612900" cy="457200"/>
          </a:xfrm>
          <a:prstGeom prst="rect">
            <a:avLst/>
          </a:prstGeom>
        </p:spPr>
      </p:pic>
    </p:spTree>
    <p:extLst>
      <p:ext uri="{BB962C8B-B14F-4D97-AF65-F5344CB8AC3E}">
        <p14:creationId xmlns:p14="http://schemas.microsoft.com/office/powerpoint/2010/main" val="467321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7B7D29-DBFA-394D-BB34-DE61DBFFEFB5}"/>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4511FAF-D4CE-9B4C-8C8E-188572FC9E4A}"/>
              </a:ext>
            </a:extLst>
          </p:cNvPr>
          <p:cNvSpPr/>
          <p:nvPr/>
        </p:nvSpPr>
        <p:spPr>
          <a:xfrm>
            <a:off x="8945177" y="2459504"/>
            <a:ext cx="2965938"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Build a Better Future, Transformative Grant Program</a:t>
            </a:r>
            <a:br>
              <a:rPr kumimoji="0" lang="en-US" sz="1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br>
            <a:br>
              <a:rPr kumimoji="0" lang="en-US" sz="1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br>
            <a:r>
              <a:rPr kumimoji="0" lang="en-US" sz="1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NWPA Beehive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Nov. 21</a:t>
            </a:r>
            <a:r>
              <a:rPr kumimoji="0" lang="en-US" sz="1200" b="0" i="0" u="none" strike="noStrike" kern="120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st</a:t>
            </a:r>
            <a:r>
              <a:rPr kumimoji="0" lang="en-US" sz="1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2024</a:t>
            </a:r>
          </a:p>
        </p:txBody>
      </p:sp>
    </p:spTree>
    <p:extLst>
      <p:ext uri="{BB962C8B-B14F-4D97-AF65-F5344CB8AC3E}">
        <p14:creationId xmlns:p14="http://schemas.microsoft.com/office/powerpoint/2010/main" val="2572758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8B3532-A23C-9847-B308-817265F6CA49}"/>
              </a:ext>
            </a:extLst>
          </p:cNvPr>
          <p:cNvSpPr txBox="1"/>
          <p:nvPr/>
        </p:nvSpPr>
        <p:spPr>
          <a:xfrm>
            <a:off x="1770184" y="1086524"/>
            <a:ext cx="3798278" cy="4185761"/>
          </a:xfrm>
          <a:prstGeom prst="rect">
            <a:avLst/>
          </a:prstGeom>
          <a:noFill/>
        </p:spPr>
        <p:txBody>
          <a:bodyPr wrap="square" rtlCol="0">
            <a:spAutoFit/>
          </a:bodyPr>
          <a:lstStyle/>
          <a:p>
            <a:r>
              <a:rPr lang="en-US" sz="1400" b="1" dirty="0">
                <a:solidFill>
                  <a:srgbClr val="2F2F33"/>
                </a:solidFill>
                <a:latin typeface="Times New Roman" panose="02020603050405020304" pitchFamily="18" charset="0"/>
                <a:cs typeface="Times New Roman" panose="02020603050405020304" pitchFamily="18" charset="0"/>
              </a:rPr>
              <a:t>Initiative Highlight</a:t>
            </a:r>
          </a:p>
          <a:p>
            <a:r>
              <a:rPr lang="en-US" sz="1400" dirty="0">
                <a:solidFill>
                  <a:srgbClr val="2F2F33"/>
                </a:solidFill>
                <a:latin typeface="Times New Roman" panose="02020603050405020304" pitchFamily="18" charset="0"/>
                <a:cs typeface="Times New Roman" panose="02020603050405020304" pitchFamily="18" charset="0"/>
              </a:rPr>
              <a:t>-</a:t>
            </a:r>
          </a:p>
          <a:p>
            <a:r>
              <a:rPr lang="en-US" sz="1400" dirty="0">
                <a:solidFill>
                  <a:srgbClr val="2F2F33"/>
                </a:solidFill>
                <a:latin typeface="Times New Roman" panose="02020603050405020304" pitchFamily="18" charset="0"/>
                <a:cs typeface="Times New Roman" panose="02020603050405020304" pitchFamily="18" charset="0"/>
              </a:rPr>
              <a:t>Increased Unrealized Entrepreneur Programs</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 According to patron feedback, Erie has wonderful opportunities for entrepreneurs that grew up talking business jargon around the dinner table, but not for patrons just starting out or without this background. </a:t>
            </a:r>
          </a:p>
          <a:p>
            <a:br>
              <a:rPr lang="en-US" sz="1400" dirty="0">
                <a:solidFill>
                  <a:srgbClr val="2F2F33"/>
                </a:solidFill>
                <a:latin typeface="Times New Roman" panose="02020603050405020304" pitchFamily="18" charset="0"/>
                <a:cs typeface="Times New Roman" panose="02020603050405020304" pitchFamily="18" charset="0"/>
              </a:rPr>
            </a:br>
            <a:r>
              <a:rPr lang="en-US" sz="1400" dirty="0">
                <a:solidFill>
                  <a:srgbClr val="2F2F33"/>
                </a:solidFill>
                <a:latin typeface="Times New Roman" panose="02020603050405020304" pitchFamily="18" charset="0"/>
                <a:cs typeface="Times New Roman" panose="02020603050405020304" pitchFamily="18" charset="0"/>
              </a:rPr>
              <a:t>— ECPL fills this gap with its Unrealized Entrepreneur programs. </a:t>
            </a:r>
          </a:p>
          <a:p>
            <a:br>
              <a:rPr lang="en-US" sz="1400" dirty="0">
                <a:solidFill>
                  <a:srgbClr val="2F2F33"/>
                </a:solidFill>
                <a:latin typeface="Times New Roman" panose="02020603050405020304" pitchFamily="18" charset="0"/>
                <a:cs typeface="Times New Roman" panose="02020603050405020304" pitchFamily="18" charset="0"/>
              </a:rPr>
            </a:br>
            <a:r>
              <a:rPr lang="en-US" sz="1400" dirty="0">
                <a:solidFill>
                  <a:srgbClr val="2F2F33"/>
                </a:solidFill>
                <a:latin typeface="Times New Roman" panose="02020603050405020304" pitchFamily="18" charset="0"/>
                <a:cs typeface="Times New Roman" panose="02020603050405020304" pitchFamily="18" charset="0"/>
              </a:rPr>
              <a:t>— Went from 18 to 22 programs.</a:t>
            </a:r>
          </a:p>
          <a:p>
            <a:br>
              <a:rPr lang="en-US" sz="1400" dirty="0">
                <a:solidFill>
                  <a:srgbClr val="2F2F33"/>
                </a:solidFill>
                <a:latin typeface="Times New Roman" panose="02020603050405020304" pitchFamily="18" charset="0"/>
                <a:cs typeface="Times New Roman" panose="02020603050405020304" pitchFamily="18" charset="0"/>
              </a:rPr>
            </a:br>
            <a:r>
              <a:rPr lang="en-US" sz="1400" dirty="0">
                <a:solidFill>
                  <a:srgbClr val="2F2F33"/>
                </a:solidFill>
                <a:latin typeface="Times New Roman" panose="02020603050405020304" pitchFamily="18" charset="0"/>
                <a:cs typeface="Times New Roman" panose="02020603050405020304" pitchFamily="18" charset="0"/>
              </a:rPr>
              <a:t>— Will continue to increase in 2025.</a:t>
            </a:r>
          </a:p>
          <a:p>
            <a:br>
              <a:rPr lang="en-US" sz="1400" dirty="0">
                <a:solidFill>
                  <a:srgbClr val="2F2F33"/>
                </a:solidFill>
                <a:latin typeface="Times New Roman" panose="02020603050405020304" pitchFamily="18" charset="0"/>
                <a:cs typeface="Times New Roman" panose="02020603050405020304" pitchFamily="18" charset="0"/>
              </a:rPr>
            </a:br>
            <a:r>
              <a:rPr lang="en-US" sz="1400" dirty="0">
                <a:solidFill>
                  <a:srgbClr val="2F2F33"/>
                </a:solidFill>
                <a:latin typeface="Times New Roman" panose="02020603050405020304" pitchFamily="18" charset="0"/>
                <a:cs typeface="Times New Roman" panose="02020603050405020304" pitchFamily="18" charset="0"/>
              </a:rPr>
              <a:t>— Looking into Entrepreneur-in-Residence program.</a:t>
            </a:r>
          </a:p>
        </p:txBody>
      </p:sp>
      <p:pic>
        <p:nvPicPr>
          <p:cNvPr id="6" name="Picture 5">
            <a:extLst>
              <a:ext uri="{FF2B5EF4-FFF2-40B4-BE49-F238E27FC236}">
                <a16:creationId xmlns:a16="http://schemas.microsoft.com/office/drawing/2014/main" id="{583E6CD3-D8E5-D843-B77E-CE09226ECB50}"/>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A5FFC12C-2B3E-6F42-8437-7F73490F2C93}"/>
              </a:ext>
            </a:extLst>
          </p:cNvPr>
          <p:cNvSpPr txBox="1"/>
          <p:nvPr/>
        </p:nvSpPr>
        <p:spPr>
          <a:xfrm>
            <a:off x="1770184" y="6157629"/>
            <a:ext cx="3516923" cy="553998"/>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INITIATIVES</a:t>
            </a:r>
          </a:p>
          <a:p>
            <a:endParaRPr lang="en-US" dirty="0"/>
          </a:p>
        </p:txBody>
      </p:sp>
      <p:pic>
        <p:nvPicPr>
          <p:cNvPr id="3" name="Picture 2">
            <a:extLst>
              <a:ext uri="{FF2B5EF4-FFF2-40B4-BE49-F238E27FC236}">
                <a16:creationId xmlns:a16="http://schemas.microsoft.com/office/drawing/2014/main" id="{AD071962-737E-AB49-ACDD-D2073CDB2563}"/>
              </a:ext>
            </a:extLst>
          </p:cNvPr>
          <p:cNvPicPr>
            <a:picLocks noChangeAspect="1"/>
          </p:cNvPicPr>
          <p:nvPr/>
        </p:nvPicPr>
        <p:blipFill>
          <a:blip r:embed="rId4"/>
          <a:stretch>
            <a:fillRect/>
          </a:stretch>
        </p:blipFill>
        <p:spPr>
          <a:xfrm>
            <a:off x="6623540" y="1439916"/>
            <a:ext cx="4910572" cy="3541696"/>
          </a:xfrm>
          <a:prstGeom prst="rect">
            <a:avLst/>
          </a:prstGeom>
        </p:spPr>
      </p:pic>
      <p:sp>
        <p:nvSpPr>
          <p:cNvPr id="8" name="TextBox 7">
            <a:extLst>
              <a:ext uri="{FF2B5EF4-FFF2-40B4-BE49-F238E27FC236}">
                <a16:creationId xmlns:a16="http://schemas.microsoft.com/office/drawing/2014/main" id="{DCE49830-C24D-5F46-86C2-96ED29260FE4}"/>
              </a:ext>
            </a:extLst>
          </p:cNvPr>
          <p:cNvSpPr txBox="1"/>
          <p:nvPr/>
        </p:nvSpPr>
        <p:spPr>
          <a:xfrm>
            <a:off x="6623540" y="5152548"/>
            <a:ext cx="4910571" cy="261610"/>
          </a:xfrm>
          <a:prstGeom prst="rect">
            <a:avLst/>
          </a:prstGeom>
          <a:noFill/>
        </p:spPr>
        <p:txBody>
          <a:bodyPr wrap="square" rtlCol="0">
            <a:spAutoFit/>
          </a:bodyPr>
          <a:lstStyle/>
          <a:p>
            <a:r>
              <a:rPr lang="en-US" sz="1100" i="1" dirty="0">
                <a:solidFill>
                  <a:srgbClr val="2F2F33"/>
                </a:solidFill>
                <a:latin typeface="DIN Alternate" panose="020B0500000000000000" pitchFamily="34" charset="77"/>
              </a:rPr>
              <a:t>Source: Building a Better Future, Grant Guidelines</a:t>
            </a:r>
          </a:p>
        </p:txBody>
      </p:sp>
    </p:spTree>
    <p:extLst>
      <p:ext uri="{BB962C8B-B14F-4D97-AF65-F5344CB8AC3E}">
        <p14:creationId xmlns:p14="http://schemas.microsoft.com/office/powerpoint/2010/main" val="165481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694B48-2668-9B46-8739-5042B29C351B}"/>
              </a:ext>
            </a:extLst>
          </p:cNvPr>
          <p:cNvSpPr/>
          <p:nvPr/>
        </p:nvSpPr>
        <p:spPr>
          <a:xfrm>
            <a:off x="0" y="0"/>
            <a:ext cx="12192000" cy="6858000"/>
          </a:xfrm>
          <a:prstGeom prst="rect">
            <a:avLst/>
          </a:prstGeom>
          <a:solidFill>
            <a:srgbClr val="EE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9D93AE5-92D5-294A-8AB7-A73DE5EE5713}"/>
              </a:ext>
            </a:extLst>
          </p:cNvPr>
          <p:cNvSpPr txBox="1"/>
          <p:nvPr/>
        </p:nvSpPr>
        <p:spPr>
          <a:xfrm>
            <a:off x="1770184" y="1308321"/>
            <a:ext cx="3798278" cy="4616648"/>
          </a:xfrm>
          <a:prstGeom prst="rect">
            <a:avLst/>
          </a:prstGeom>
          <a:noFill/>
        </p:spPr>
        <p:txBody>
          <a:bodyPr wrap="square" rtlCol="0">
            <a:spAutoFit/>
          </a:bodyPr>
          <a:lstStyle/>
          <a:p>
            <a:r>
              <a:rPr lang="en-US" sz="1400" dirty="0">
                <a:solidFill>
                  <a:srgbClr val="2F2F33"/>
                </a:solidFill>
                <a:latin typeface="Times New Roman" panose="02020603050405020304" pitchFamily="18" charset="0"/>
                <a:cs typeface="Times New Roman" panose="02020603050405020304" pitchFamily="18" charset="0"/>
              </a:rPr>
              <a:t>Thank you</a:t>
            </a:r>
          </a:p>
          <a:p>
            <a:r>
              <a:rPr lang="en-US" sz="1400" dirty="0">
                <a:solidFill>
                  <a:srgbClr val="2F2F33"/>
                </a:solidFill>
                <a:latin typeface="Times New Roman" panose="02020603050405020304" pitchFamily="18" charset="0"/>
                <a:cs typeface="Times New Roman" panose="02020603050405020304" pitchFamily="18" charset="0"/>
              </a:rPr>
              <a:t>-</a:t>
            </a:r>
          </a:p>
          <a:p>
            <a:r>
              <a:rPr lang="en-US" sz="1400" dirty="0">
                <a:solidFill>
                  <a:srgbClr val="2F2F33"/>
                </a:solidFill>
                <a:latin typeface="Times New Roman" panose="02020603050405020304" pitchFamily="18" charset="0"/>
                <a:cs typeface="Times New Roman" panose="02020603050405020304" pitchFamily="18" charset="0"/>
              </a:rPr>
              <a:t>Please reach out with any further questions.</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b="1" dirty="0">
                <a:solidFill>
                  <a:srgbClr val="2F2F33"/>
                </a:solidFill>
                <a:latin typeface="Times New Roman" panose="02020603050405020304" pitchFamily="18" charset="0"/>
                <a:cs typeface="Times New Roman" panose="02020603050405020304" pitchFamily="18" charset="0"/>
              </a:rPr>
              <a:t>Beehive</a:t>
            </a:r>
          </a:p>
          <a:p>
            <a:r>
              <a:rPr lang="en-US" sz="1400" dirty="0">
                <a:solidFill>
                  <a:srgbClr val="2F2F33"/>
                </a:solidFill>
                <a:latin typeface="Times New Roman" panose="02020603050405020304" pitchFamily="18" charset="0"/>
                <a:cs typeface="Times New Roman" panose="02020603050405020304" pitchFamily="18" charset="0"/>
              </a:rPr>
              <a:t>Rachel Stevenson</a:t>
            </a:r>
          </a:p>
          <a:p>
            <a:r>
              <a:rPr lang="en-US" sz="1400" dirty="0">
                <a:solidFill>
                  <a:srgbClr val="2F2F33"/>
                </a:solidFill>
                <a:latin typeface="Times New Roman" panose="02020603050405020304" pitchFamily="18" charset="0"/>
                <a:cs typeface="Times New Roman" panose="02020603050405020304" pitchFamily="18" charset="0"/>
              </a:rPr>
              <a:t>Business Librarian</a:t>
            </a:r>
          </a:p>
          <a:p>
            <a:r>
              <a:rPr lang="en-US" sz="1400" dirty="0">
                <a:solidFill>
                  <a:srgbClr val="2F2F33"/>
                </a:solidFill>
                <a:latin typeface="Times New Roman" panose="02020603050405020304" pitchFamily="18" charset="0"/>
                <a:cs typeface="Times New Roman" panose="02020603050405020304" pitchFamily="18" charset="0"/>
              </a:rPr>
              <a:t>rstevenson@eriecountypa.gov</a:t>
            </a:r>
          </a:p>
          <a:p>
            <a:r>
              <a:rPr lang="en-US" sz="1400" dirty="0">
                <a:solidFill>
                  <a:srgbClr val="2F2F33"/>
                </a:solidFill>
                <a:latin typeface="Times New Roman" panose="02020603050405020304" pitchFamily="18" charset="0"/>
                <a:cs typeface="Times New Roman" panose="02020603050405020304" pitchFamily="18" charset="0"/>
              </a:rPr>
              <a:t>814.451.6918</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b="1" dirty="0">
                <a:solidFill>
                  <a:srgbClr val="2F2F33"/>
                </a:solidFill>
                <a:latin typeface="Times New Roman" panose="02020603050405020304" pitchFamily="18" charset="0"/>
                <a:cs typeface="Times New Roman" panose="02020603050405020304" pitchFamily="18" charset="0"/>
              </a:rPr>
              <a:t>Beehive</a:t>
            </a:r>
          </a:p>
          <a:p>
            <a:r>
              <a:rPr lang="en-US" sz="1400" dirty="0">
                <a:solidFill>
                  <a:srgbClr val="2F2F33"/>
                </a:solidFill>
                <a:latin typeface="Times New Roman" panose="02020603050405020304" pitchFamily="18" charset="0"/>
                <a:cs typeface="Times New Roman" panose="02020603050405020304" pitchFamily="18" charset="0"/>
              </a:rPr>
              <a:t>Jess Reed</a:t>
            </a:r>
          </a:p>
          <a:p>
            <a:r>
              <a:rPr lang="en-US" sz="1400" dirty="0">
                <a:solidFill>
                  <a:srgbClr val="2F2F33"/>
                </a:solidFill>
                <a:latin typeface="Times New Roman" panose="02020603050405020304" pitchFamily="18" charset="0"/>
                <a:cs typeface="Times New Roman" panose="02020603050405020304" pitchFamily="18" charset="0"/>
              </a:rPr>
              <a:t>Emerging Technologies Librarian</a:t>
            </a:r>
          </a:p>
          <a:p>
            <a:r>
              <a:rPr lang="en-US" sz="1400" dirty="0">
                <a:solidFill>
                  <a:srgbClr val="2F2F33"/>
                </a:solidFill>
                <a:latin typeface="Times New Roman" panose="02020603050405020304" pitchFamily="18" charset="0"/>
                <a:cs typeface="Times New Roman" panose="02020603050405020304" pitchFamily="18" charset="0"/>
              </a:rPr>
              <a:t>jreed@eriecountypa.gov</a:t>
            </a:r>
          </a:p>
          <a:p>
            <a:r>
              <a:rPr lang="en-US" sz="1400" dirty="0">
                <a:solidFill>
                  <a:srgbClr val="2F2F33"/>
                </a:solidFill>
                <a:latin typeface="Times New Roman" panose="02020603050405020304" pitchFamily="18" charset="0"/>
                <a:cs typeface="Times New Roman" panose="02020603050405020304" pitchFamily="18" charset="0"/>
              </a:rPr>
              <a:t>814.451.7311</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b="1" dirty="0">
                <a:solidFill>
                  <a:srgbClr val="2F2F33"/>
                </a:solidFill>
                <a:latin typeface="Times New Roman" panose="02020603050405020304" pitchFamily="18" charset="0"/>
                <a:cs typeface="Times New Roman" panose="02020603050405020304" pitchFamily="18" charset="0"/>
              </a:rPr>
              <a:t>Erie County Public Library</a:t>
            </a:r>
          </a:p>
          <a:p>
            <a:r>
              <a:rPr lang="en-US" sz="1400" dirty="0">
                <a:solidFill>
                  <a:srgbClr val="2F2F33"/>
                </a:solidFill>
                <a:latin typeface="Times New Roman" panose="02020603050405020304" pitchFamily="18" charset="0"/>
                <a:cs typeface="Times New Roman" panose="02020603050405020304" pitchFamily="18" charset="0"/>
              </a:rPr>
              <a:t>Jessica </a:t>
            </a:r>
            <a:r>
              <a:rPr lang="en-US" sz="1400" dirty="0" err="1">
                <a:solidFill>
                  <a:srgbClr val="2F2F33"/>
                </a:solidFill>
                <a:latin typeface="Times New Roman" panose="02020603050405020304" pitchFamily="18" charset="0"/>
                <a:cs typeface="Times New Roman" panose="02020603050405020304" pitchFamily="18" charset="0"/>
              </a:rPr>
              <a:t>Spitulski</a:t>
            </a:r>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Executive Director</a:t>
            </a:r>
          </a:p>
          <a:p>
            <a:r>
              <a:rPr lang="en-US" sz="1400" dirty="0">
                <a:solidFill>
                  <a:srgbClr val="2F2F33"/>
                </a:solidFill>
                <a:latin typeface="Times New Roman" panose="02020603050405020304" pitchFamily="18" charset="0"/>
                <a:cs typeface="Times New Roman" panose="02020603050405020304" pitchFamily="18" charset="0"/>
              </a:rPr>
              <a:t>jspitulski@eriecountypa.gov</a:t>
            </a:r>
          </a:p>
          <a:p>
            <a:r>
              <a:rPr lang="en-US" sz="1400" dirty="0">
                <a:solidFill>
                  <a:srgbClr val="2F2F33"/>
                </a:solidFill>
                <a:latin typeface="Times New Roman" panose="02020603050405020304" pitchFamily="18" charset="0"/>
                <a:cs typeface="Times New Roman" panose="02020603050405020304" pitchFamily="18" charset="0"/>
              </a:rPr>
              <a:t>814.451.6911</a:t>
            </a:r>
          </a:p>
        </p:txBody>
      </p:sp>
      <p:sp>
        <p:nvSpPr>
          <p:cNvPr id="7" name="TextBox 6">
            <a:extLst>
              <a:ext uri="{FF2B5EF4-FFF2-40B4-BE49-F238E27FC236}">
                <a16:creationId xmlns:a16="http://schemas.microsoft.com/office/drawing/2014/main" id="{F61B8C9E-42B6-EF46-A041-510DCDD80F72}"/>
              </a:ext>
            </a:extLst>
          </p:cNvPr>
          <p:cNvSpPr txBox="1"/>
          <p:nvPr/>
        </p:nvSpPr>
        <p:spPr>
          <a:xfrm>
            <a:off x="1770184" y="6157629"/>
            <a:ext cx="3516923" cy="553998"/>
          </a:xfrm>
          <a:prstGeom prst="rect">
            <a:avLst/>
          </a:prstGeom>
          <a:noFill/>
        </p:spPr>
        <p:txBody>
          <a:bodyPr wrap="square" rtlCol="0">
            <a:spAutoFit/>
          </a:bodyPr>
          <a:lstStyle/>
          <a:p>
            <a:r>
              <a:rPr lang="en-US" sz="1200" dirty="0">
                <a:solidFill>
                  <a:srgbClr val="2F2F33"/>
                </a:solidFill>
                <a:latin typeface="Times New Roman" panose="02020603050405020304" pitchFamily="18" charset="0"/>
                <a:cs typeface="Times New Roman" panose="02020603050405020304" pitchFamily="18" charset="0"/>
              </a:rPr>
              <a:t>CONCLUSION</a:t>
            </a:r>
          </a:p>
          <a:p>
            <a:endParaRPr lang="en-US" dirty="0"/>
          </a:p>
        </p:txBody>
      </p:sp>
      <p:pic>
        <p:nvPicPr>
          <p:cNvPr id="11" name="Picture 10">
            <a:extLst>
              <a:ext uri="{FF2B5EF4-FFF2-40B4-BE49-F238E27FC236}">
                <a16:creationId xmlns:a16="http://schemas.microsoft.com/office/drawing/2014/main" id="{37C57EA7-26FC-584C-8807-9DC277BD85D1}"/>
              </a:ext>
            </a:extLst>
          </p:cNvPr>
          <p:cNvPicPr>
            <a:picLocks noChangeAspect="1"/>
          </p:cNvPicPr>
          <p:nvPr/>
        </p:nvPicPr>
        <p:blipFill>
          <a:blip r:embed="rId2"/>
          <a:stretch>
            <a:fillRect/>
          </a:stretch>
        </p:blipFill>
        <p:spPr>
          <a:xfrm>
            <a:off x="-23446" y="6084277"/>
            <a:ext cx="1612900" cy="457200"/>
          </a:xfrm>
          <a:prstGeom prst="rect">
            <a:avLst/>
          </a:prstGeom>
        </p:spPr>
      </p:pic>
    </p:spTree>
    <p:extLst>
      <p:ext uri="{BB962C8B-B14F-4D97-AF65-F5344CB8AC3E}">
        <p14:creationId xmlns:p14="http://schemas.microsoft.com/office/powerpoint/2010/main" val="3447129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5B533-0050-1ACA-4AB8-5D37C7D155D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15D6C0A-3EC1-99F8-0E7D-95FF6770FF2E}"/>
              </a:ext>
            </a:extLst>
          </p:cNvPr>
          <p:cNvPicPr>
            <a:picLocks noChangeAspect="1"/>
          </p:cNvPicPr>
          <p:nvPr/>
        </p:nvPicPr>
        <p:blipFill>
          <a:blip r:embed="rId2"/>
          <a:stretch>
            <a:fillRect/>
          </a:stretch>
        </p:blipFill>
        <p:spPr>
          <a:xfrm>
            <a:off x="6350" y="0"/>
            <a:ext cx="12185650" cy="6858000"/>
          </a:xfrm>
          <a:prstGeom prst="rect">
            <a:avLst/>
          </a:prstGeom>
        </p:spPr>
      </p:pic>
      <p:sp>
        <p:nvSpPr>
          <p:cNvPr id="6" name="Rectangle 5">
            <a:extLst>
              <a:ext uri="{FF2B5EF4-FFF2-40B4-BE49-F238E27FC236}">
                <a16:creationId xmlns:a16="http://schemas.microsoft.com/office/drawing/2014/main" id="{C578854A-DF11-40D6-1DF6-C8F18166DC17}"/>
              </a:ext>
            </a:extLst>
          </p:cNvPr>
          <p:cNvSpPr/>
          <p:nvPr/>
        </p:nvSpPr>
        <p:spPr>
          <a:xfrm>
            <a:off x="8962835" y="2459504"/>
            <a:ext cx="2965938" cy="1938992"/>
          </a:xfrm>
          <a:prstGeom prst="rect">
            <a:avLst/>
          </a:prstGeom>
        </p:spPr>
        <p:txBody>
          <a:bodyPr wrap="square">
            <a:spAutoFit/>
          </a:bodyPr>
          <a:lstStyle/>
          <a:p>
            <a:r>
              <a:rPr lang="en-US" b="1" dirty="0">
                <a:solidFill>
                  <a:schemeClr val="bg1"/>
                </a:solidFill>
                <a:latin typeface="Times New Roman" panose="02020603050405020304" pitchFamily="18" charset="0"/>
                <a:cs typeface="Times New Roman" panose="02020603050405020304" pitchFamily="18" charset="0"/>
              </a:rPr>
              <a:t>Build a Better Future, Transformative Grant Program</a:t>
            </a:r>
            <a:br>
              <a:rPr lang="en-US" b="1" dirty="0">
                <a:solidFill>
                  <a:schemeClr val="bg1"/>
                </a:solidFill>
                <a:latin typeface="Times New Roman" panose="02020603050405020304" pitchFamily="18" charset="0"/>
                <a:cs typeface="Times New Roman" panose="02020603050405020304" pitchFamily="18" charset="0"/>
              </a:rPr>
            </a:br>
            <a:br>
              <a:rPr lang="en-US" b="1" dirty="0">
                <a:solidFill>
                  <a:schemeClr val="bg1"/>
                </a:solidFill>
                <a:latin typeface="Times New Roman" panose="02020603050405020304" pitchFamily="18" charset="0"/>
                <a:cs typeface="Times New Roman" panose="02020603050405020304" pitchFamily="18" charset="0"/>
              </a:rPr>
            </a:br>
            <a:r>
              <a:rPr lang="en-US" b="1" dirty="0">
                <a:solidFill>
                  <a:schemeClr val="bg1"/>
                </a:solidFill>
                <a:latin typeface="Times New Roman" panose="02020603050405020304" pitchFamily="18" charset="0"/>
                <a:cs typeface="Times New Roman" panose="02020603050405020304" pitchFamily="18" charset="0"/>
              </a:rPr>
              <a:t>Gannon Beehive</a:t>
            </a:r>
          </a:p>
          <a:p>
            <a:r>
              <a:rPr lang="en-US" dirty="0">
                <a:solidFill>
                  <a:schemeClr val="bg1"/>
                </a:solidFill>
                <a:latin typeface="Times New Roman" panose="02020603050405020304" pitchFamily="18" charset="0"/>
                <a:cs typeface="Times New Roman" panose="02020603050405020304" pitchFamily="18" charset="0"/>
              </a:rPr>
              <a:t>-</a:t>
            </a:r>
          </a:p>
          <a:p>
            <a:r>
              <a:rPr lang="en-US" sz="1200" dirty="0">
                <a:solidFill>
                  <a:schemeClr val="bg1"/>
                </a:solidFill>
                <a:latin typeface="Times New Roman" panose="02020603050405020304" pitchFamily="18" charset="0"/>
                <a:cs typeface="Times New Roman" panose="02020603050405020304" pitchFamily="18" charset="0"/>
              </a:rPr>
              <a:t>Nov. 21, 2024</a:t>
            </a:r>
          </a:p>
        </p:txBody>
      </p:sp>
    </p:spTree>
    <p:extLst>
      <p:ext uri="{BB962C8B-B14F-4D97-AF65-F5344CB8AC3E}">
        <p14:creationId xmlns:p14="http://schemas.microsoft.com/office/powerpoint/2010/main" val="891055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3E6CD3-D8E5-D843-B77E-CE09226ECB50}"/>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A5FFC12C-2B3E-6F42-8437-7F73490F2C93}"/>
              </a:ext>
            </a:extLst>
          </p:cNvPr>
          <p:cNvSpPr txBox="1"/>
          <p:nvPr/>
        </p:nvSpPr>
        <p:spPr>
          <a:xfrm>
            <a:off x="1770184" y="6157629"/>
            <a:ext cx="4919003" cy="553998"/>
          </a:xfrm>
          <a:prstGeom prst="rect">
            <a:avLst/>
          </a:prstGeom>
          <a:noFill/>
        </p:spPr>
        <p:txBody>
          <a:bodyPr wrap="square" lIns="91440" tIns="45720" rIns="91440" bIns="45720" rtlCol="0" anchor="t">
            <a:spAutoFit/>
          </a:bodyPr>
          <a:lstStyle/>
          <a:p>
            <a:r>
              <a:rPr lang="en-US" sz="1200" dirty="0">
                <a:latin typeface="Times New Roman" panose="02020603050405020304" pitchFamily="18" charset="0"/>
                <a:cs typeface="Times New Roman" panose="02020603050405020304" pitchFamily="18" charset="0"/>
              </a:rPr>
              <a:t>NWPA Innovation Beehive Network — The Outcomes</a:t>
            </a:r>
          </a:p>
          <a:p>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1A07C29-1E16-A7EE-9341-50EE1E5E2867}"/>
              </a:ext>
            </a:extLst>
          </p:cNvPr>
          <p:cNvSpPr/>
          <p:nvPr/>
        </p:nvSpPr>
        <p:spPr>
          <a:xfrm>
            <a:off x="3506038" y="2096256"/>
            <a:ext cx="2364511" cy="1139049"/>
          </a:xfrm>
          <a:prstGeom prst="rect">
            <a:avLst/>
          </a:prstGeom>
          <a:solidFill>
            <a:srgbClr val="2F2F3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EEC82A"/>
                </a:solidFill>
                <a:latin typeface="Times New Roman" panose="02020603050405020304" pitchFamily="18" charset="0"/>
                <a:cs typeface="Times New Roman" panose="02020603050405020304" pitchFamily="18" charset="0"/>
              </a:rPr>
              <a:t>&gt;81</a:t>
            </a:r>
          </a:p>
          <a:p>
            <a:pPr algn="ctr"/>
            <a:r>
              <a:rPr lang="en-US" sz="1600" b="1" dirty="0">
                <a:latin typeface="Times New Roman" panose="02020603050405020304" pitchFamily="18" charset="0"/>
                <a:cs typeface="Times New Roman" panose="02020603050405020304" pitchFamily="18" charset="0"/>
              </a:rPr>
              <a:t>Businesses Served</a:t>
            </a:r>
          </a:p>
          <a:p>
            <a:pPr algn="ctr"/>
            <a:r>
              <a:rPr lang="en-US" sz="1600" b="1" dirty="0">
                <a:latin typeface="Times New Roman" panose="02020603050405020304" pitchFamily="18" charset="0"/>
                <a:cs typeface="Times New Roman" panose="02020603050405020304" pitchFamily="18" charset="0"/>
              </a:rPr>
              <a:t>(Already operational)</a:t>
            </a:r>
          </a:p>
        </p:txBody>
      </p:sp>
      <p:sp>
        <p:nvSpPr>
          <p:cNvPr id="3" name="Rectangle 2">
            <a:extLst>
              <a:ext uri="{FF2B5EF4-FFF2-40B4-BE49-F238E27FC236}">
                <a16:creationId xmlns:a16="http://schemas.microsoft.com/office/drawing/2014/main" id="{51733AB7-F18D-D437-691D-5D8DEB852D43}"/>
              </a:ext>
            </a:extLst>
          </p:cNvPr>
          <p:cNvSpPr/>
          <p:nvPr/>
        </p:nvSpPr>
        <p:spPr>
          <a:xfrm>
            <a:off x="5966848" y="2100196"/>
            <a:ext cx="2364511" cy="1139049"/>
          </a:xfrm>
          <a:prstGeom prst="rect">
            <a:avLst/>
          </a:prstGeom>
          <a:solidFill>
            <a:srgbClr val="2F2F3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EEC82A"/>
                </a:solidFill>
                <a:latin typeface="Times New Roman" panose="02020603050405020304" pitchFamily="18" charset="0"/>
                <a:cs typeface="Times New Roman" panose="02020603050405020304" pitchFamily="18" charset="0"/>
              </a:rPr>
              <a:t>40</a:t>
            </a:r>
          </a:p>
          <a:p>
            <a:pPr algn="ctr"/>
            <a:r>
              <a:rPr lang="en-US" sz="1600" b="1" dirty="0">
                <a:latin typeface="Times New Roman" panose="02020603050405020304" pitchFamily="18" charset="0"/>
                <a:cs typeface="Times New Roman" panose="02020603050405020304" pitchFamily="18" charset="0"/>
              </a:rPr>
              <a:t>Entrepreneurs Served</a:t>
            </a:r>
          </a:p>
          <a:p>
            <a:pPr algn="ctr"/>
            <a:r>
              <a:rPr lang="en-US" sz="1600" b="1" dirty="0">
                <a:latin typeface="Times New Roman" panose="02020603050405020304" pitchFamily="18" charset="0"/>
                <a:cs typeface="Times New Roman" panose="02020603050405020304" pitchFamily="18" charset="0"/>
              </a:rPr>
              <a:t>(No businesses entity)</a:t>
            </a:r>
            <a:endParaRPr lang="en-US" sz="14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845258E-773B-9624-F261-0D6705E5C571}"/>
              </a:ext>
            </a:extLst>
          </p:cNvPr>
          <p:cNvSpPr/>
          <p:nvPr/>
        </p:nvSpPr>
        <p:spPr>
          <a:xfrm>
            <a:off x="5966848" y="3340220"/>
            <a:ext cx="2364511" cy="1139049"/>
          </a:xfrm>
          <a:prstGeom prst="rect">
            <a:avLst/>
          </a:prstGeom>
          <a:solidFill>
            <a:srgbClr val="2F2F3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EEC82A"/>
                </a:solidFill>
                <a:latin typeface="Times New Roman" panose="02020603050405020304" pitchFamily="18" charset="0"/>
                <a:cs typeface="Times New Roman" panose="02020603050405020304" pitchFamily="18" charset="0"/>
              </a:rPr>
              <a:t>4</a:t>
            </a:r>
          </a:p>
          <a:p>
            <a:pPr algn="ctr"/>
            <a:r>
              <a:rPr lang="en-US" sz="1600" b="1" dirty="0">
                <a:latin typeface="Times New Roman" panose="02020603050405020304" pitchFamily="18" charset="0"/>
                <a:cs typeface="Times New Roman" panose="02020603050405020304" pitchFamily="18" charset="0"/>
              </a:rPr>
              <a:t>High School Students</a:t>
            </a:r>
            <a:endParaRPr lang="en-US" sz="14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C4447DF-6D73-A158-A493-250DED71B44E}"/>
              </a:ext>
            </a:extLst>
          </p:cNvPr>
          <p:cNvSpPr/>
          <p:nvPr/>
        </p:nvSpPr>
        <p:spPr>
          <a:xfrm>
            <a:off x="3506038" y="3340221"/>
            <a:ext cx="2364511" cy="1139049"/>
          </a:xfrm>
          <a:prstGeom prst="rect">
            <a:avLst/>
          </a:prstGeom>
          <a:solidFill>
            <a:srgbClr val="2F2F3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EEC82A"/>
                </a:solidFill>
                <a:latin typeface="Times New Roman" panose="02020603050405020304" pitchFamily="18" charset="0"/>
                <a:cs typeface="Times New Roman" panose="02020603050405020304" pitchFamily="18" charset="0"/>
              </a:rPr>
              <a:t>&gt;25</a:t>
            </a:r>
          </a:p>
          <a:p>
            <a:pPr algn="ctr"/>
            <a:r>
              <a:rPr lang="en-US" sz="1600" b="1" dirty="0">
                <a:latin typeface="Times New Roman" panose="02020603050405020304" pitchFamily="18" charset="0"/>
                <a:cs typeface="Times New Roman" panose="02020603050405020304" pitchFamily="18" charset="0"/>
              </a:rPr>
              <a:t>Students Engaged</a:t>
            </a:r>
            <a:endParaRPr lang="en-US" sz="1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42E737C-F76D-11CF-8F16-08EFF38C1853}"/>
              </a:ext>
            </a:extLst>
          </p:cNvPr>
          <p:cNvSpPr txBox="1"/>
          <p:nvPr/>
        </p:nvSpPr>
        <p:spPr>
          <a:xfrm>
            <a:off x="3890436" y="1393044"/>
            <a:ext cx="4056526" cy="738664"/>
          </a:xfrm>
          <a:prstGeom prst="rect">
            <a:avLst/>
          </a:prstGeom>
          <a:noFill/>
        </p:spPr>
        <p:txBody>
          <a:bodyPr wrap="square" lIns="91440" tIns="45720" rIns="91440" bIns="45720" rtlCol="0" anchor="t">
            <a:spAutoFit/>
          </a:bodyPr>
          <a:lstStyle/>
          <a:p>
            <a:pPr algn="ctr"/>
            <a:r>
              <a:rPr lang="en-US" sz="1400" b="1" dirty="0">
                <a:solidFill>
                  <a:srgbClr val="2F2F33"/>
                </a:solidFill>
                <a:latin typeface="Times New Roman" panose="02020603050405020304" pitchFamily="18" charset="0"/>
                <a:cs typeface="Times New Roman" panose="02020603050405020304" pitchFamily="18" charset="0"/>
              </a:rPr>
              <a:t>GANNON BEEHIVE</a:t>
            </a:r>
            <a:br>
              <a:rPr lang="en-US" sz="1400" b="1" dirty="0">
                <a:solidFill>
                  <a:srgbClr val="2F2F33"/>
                </a:solidFill>
                <a:latin typeface="Times New Roman" panose="02020603050405020304" pitchFamily="18" charset="0"/>
                <a:cs typeface="Times New Roman" panose="02020603050405020304" pitchFamily="18" charset="0"/>
              </a:rPr>
            </a:br>
            <a:r>
              <a:rPr lang="en-US" sz="1400" b="1" dirty="0">
                <a:solidFill>
                  <a:srgbClr val="2F2F33"/>
                </a:solidFill>
                <a:latin typeface="Times New Roman" panose="02020603050405020304" pitchFamily="18" charset="0"/>
                <a:cs typeface="Times New Roman" panose="02020603050405020304" pitchFamily="18" charset="0"/>
              </a:rPr>
              <a:t>JANUARY 2024 – NOVEMBER 2024</a:t>
            </a:r>
          </a:p>
          <a:p>
            <a:pPr algn="ctr"/>
            <a:endParaRPr lang="en-US" sz="1400" dirty="0">
              <a:solidFill>
                <a:srgbClr val="2F2F33"/>
              </a:solidFill>
              <a:latin typeface="DIN Alternate"/>
            </a:endParaRPr>
          </a:p>
        </p:txBody>
      </p:sp>
    </p:spTree>
    <p:extLst>
      <p:ext uri="{BB962C8B-B14F-4D97-AF65-F5344CB8AC3E}">
        <p14:creationId xmlns:p14="http://schemas.microsoft.com/office/powerpoint/2010/main" val="639861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57C58-174C-1461-D969-08CF6315E45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49C3759-AF8B-53BB-DB42-2EC2F9DE82A5}"/>
              </a:ext>
            </a:extLst>
          </p:cNvPr>
          <p:cNvSpPr txBox="1"/>
          <p:nvPr/>
        </p:nvSpPr>
        <p:spPr>
          <a:xfrm>
            <a:off x="1770184" y="1100152"/>
            <a:ext cx="4228280" cy="3108543"/>
          </a:xfrm>
          <a:prstGeom prst="rect">
            <a:avLst/>
          </a:prstGeom>
          <a:noFill/>
        </p:spPr>
        <p:txBody>
          <a:bodyPr wrap="square" rtlCol="0">
            <a:spAutoFit/>
          </a:bodyPr>
          <a:lstStyle/>
          <a:p>
            <a:r>
              <a:rPr lang="en-US" sz="1400" b="1" dirty="0">
                <a:solidFill>
                  <a:srgbClr val="2F2F33"/>
                </a:solidFill>
                <a:latin typeface="Times New Roman" panose="02020603050405020304" pitchFamily="18" charset="0"/>
                <a:cs typeface="Times New Roman" panose="02020603050405020304" pitchFamily="18" charset="0"/>
              </a:rPr>
              <a:t>Additional Results/Outcomes</a:t>
            </a:r>
          </a:p>
          <a:p>
            <a:r>
              <a:rPr lang="en-US" sz="1400" dirty="0">
                <a:solidFill>
                  <a:srgbClr val="2F2F33"/>
                </a:solidFill>
                <a:latin typeface="Times New Roman" panose="02020603050405020304" pitchFamily="18" charset="0"/>
                <a:cs typeface="Times New Roman" panose="02020603050405020304" pitchFamily="18" charset="0"/>
              </a:rPr>
              <a:t>-</a:t>
            </a:r>
          </a:p>
          <a:p>
            <a:r>
              <a:rPr lang="en-US" sz="1400" i="1" dirty="0">
                <a:solidFill>
                  <a:srgbClr val="2F2F33"/>
                </a:solidFill>
                <a:latin typeface="Times New Roman" panose="02020603050405020304" pitchFamily="18" charset="0"/>
                <a:cs typeface="Times New Roman" panose="02020603050405020304" pitchFamily="18" charset="0"/>
              </a:rPr>
              <a:t>To impact Erie’s second largest race.</a:t>
            </a:r>
            <a:endParaRPr lang="en-US" sz="1400" dirty="0">
              <a:solidFill>
                <a:srgbClr val="2F2F33"/>
              </a:solidFill>
              <a:latin typeface="Times New Roman" panose="02020603050405020304" pitchFamily="18" charset="0"/>
              <a:cs typeface="Times New Roman" panose="02020603050405020304" pitchFamily="18" charset="0"/>
            </a:endParaRP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 In 2025, Gannon University’s black population served is at </a:t>
            </a:r>
            <a:r>
              <a:rPr lang="en-US" sz="1400" b="1" dirty="0">
                <a:solidFill>
                  <a:srgbClr val="2F2F33"/>
                </a:solidFill>
                <a:latin typeface="Times New Roman" panose="02020603050405020304" pitchFamily="18" charset="0"/>
                <a:cs typeface="Times New Roman" panose="02020603050405020304" pitchFamily="18" charset="0"/>
              </a:rPr>
              <a:t>23%</a:t>
            </a:r>
            <a:r>
              <a:rPr lang="en-US" sz="1400" dirty="0">
                <a:solidFill>
                  <a:srgbClr val="2F2F33"/>
                </a:solidFill>
                <a:latin typeface="Times New Roman" panose="02020603050405020304" pitchFamily="18" charset="0"/>
                <a:cs typeface="Times New Roman" panose="02020603050405020304" pitchFamily="18" charset="0"/>
              </a:rPr>
              <a:t>.</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dirty="0">
                <a:solidFill>
                  <a:srgbClr val="2F2F33"/>
                </a:solidFill>
                <a:latin typeface="Times New Roman" panose="02020603050405020304" pitchFamily="18" charset="0"/>
                <a:cs typeface="Times New Roman" panose="02020603050405020304" pitchFamily="18" charset="0"/>
              </a:rPr>
              <a:t>— Since 2021, our Beehive has exceeded Erie’s 8% black population ratio.</a:t>
            </a:r>
          </a:p>
          <a:p>
            <a:r>
              <a:rPr lang="en-US" sz="1400" dirty="0">
                <a:solidFill>
                  <a:srgbClr val="2F2F33"/>
                </a:solidFill>
                <a:latin typeface="Times New Roman" panose="02020603050405020304" pitchFamily="18" charset="0"/>
                <a:cs typeface="Times New Roman" panose="02020603050405020304" pitchFamily="18" charset="0"/>
              </a:rPr>
              <a:t> </a:t>
            </a:r>
          </a:p>
          <a:p>
            <a:r>
              <a:rPr lang="en-US" sz="1400" dirty="0">
                <a:solidFill>
                  <a:srgbClr val="2F2F33"/>
                </a:solidFill>
                <a:latin typeface="Times New Roman" panose="02020603050405020304" pitchFamily="18" charset="0"/>
                <a:cs typeface="Times New Roman" panose="02020603050405020304" pitchFamily="18" charset="0"/>
              </a:rPr>
              <a:t>— The Gannon “</a:t>
            </a:r>
            <a:r>
              <a:rPr lang="en-US" sz="1400" dirty="0" err="1">
                <a:solidFill>
                  <a:srgbClr val="2F2F33"/>
                </a:solidFill>
                <a:latin typeface="Times New Roman" panose="02020603050405020304" pitchFamily="18" charset="0"/>
                <a:cs typeface="Times New Roman" panose="02020603050405020304" pitchFamily="18" charset="0"/>
              </a:rPr>
              <a:t>EcoSystem</a:t>
            </a:r>
            <a:r>
              <a:rPr lang="en-US" sz="1400" dirty="0">
                <a:solidFill>
                  <a:srgbClr val="2F2F33"/>
                </a:solidFill>
                <a:latin typeface="Times New Roman" panose="02020603050405020304" pitchFamily="18" charset="0"/>
                <a:cs typeface="Times New Roman" panose="02020603050405020304" pitchFamily="18" charset="0"/>
              </a:rPr>
              <a:t>” has international students in the Beehive, a diverse Erie Technology Board, and over 130 students employed while in school gaining real world experience starting with ECGRA’s support.</a:t>
            </a:r>
          </a:p>
        </p:txBody>
      </p:sp>
      <p:pic>
        <p:nvPicPr>
          <p:cNvPr id="6" name="Picture 5">
            <a:extLst>
              <a:ext uri="{FF2B5EF4-FFF2-40B4-BE49-F238E27FC236}">
                <a16:creationId xmlns:a16="http://schemas.microsoft.com/office/drawing/2014/main" id="{CC29E970-C170-D0D1-7D4B-5DDBC3E079BE}"/>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095E9BE9-D91F-2F5D-886F-995424F0D965}"/>
              </a:ext>
            </a:extLst>
          </p:cNvPr>
          <p:cNvSpPr txBox="1"/>
          <p:nvPr/>
        </p:nvSpPr>
        <p:spPr>
          <a:xfrm>
            <a:off x="1770184" y="6157629"/>
            <a:ext cx="3516923" cy="553998"/>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RESULTS/OUTCOMES</a:t>
            </a:r>
          </a:p>
          <a:p>
            <a:endParaRPr lang="en-US" dirty="0"/>
          </a:p>
        </p:txBody>
      </p:sp>
      <p:pic>
        <p:nvPicPr>
          <p:cNvPr id="11" name="Picture 10">
            <a:extLst>
              <a:ext uri="{FF2B5EF4-FFF2-40B4-BE49-F238E27FC236}">
                <a16:creationId xmlns:a16="http://schemas.microsoft.com/office/drawing/2014/main" id="{AB6D2AF1-ECCE-EDE9-E634-AEAD2687BCC8}"/>
              </a:ext>
            </a:extLst>
          </p:cNvPr>
          <p:cNvPicPr>
            <a:picLocks noChangeAspect="1"/>
          </p:cNvPicPr>
          <p:nvPr/>
        </p:nvPicPr>
        <p:blipFill>
          <a:blip r:embed="rId4"/>
          <a:stretch>
            <a:fillRect/>
          </a:stretch>
        </p:blipFill>
        <p:spPr>
          <a:xfrm>
            <a:off x="6623540" y="185832"/>
            <a:ext cx="4720151" cy="6230329"/>
          </a:xfrm>
          <a:prstGeom prst="rect">
            <a:avLst/>
          </a:prstGeom>
        </p:spPr>
      </p:pic>
    </p:spTree>
    <p:extLst>
      <p:ext uri="{BB962C8B-B14F-4D97-AF65-F5344CB8AC3E}">
        <p14:creationId xmlns:p14="http://schemas.microsoft.com/office/powerpoint/2010/main" val="2297051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8B3532-A23C-9847-B308-817265F6CA49}"/>
              </a:ext>
            </a:extLst>
          </p:cNvPr>
          <p:cNvSpPr txBox="1"/>
          <p:nvPr/>
        </p:nvSpPr>
        <p:spPr>
          <a:xfrm>
            <a:off x="1038981" y="179408"/>
            <a:ext cx="4413823" cy="2893100"/>
          </a:xfrm>
          <a:prstGeom prst="rect">
            <a:avLst/>
          </a:prstGeom>
          <a:noFill/>
        </p:spPr>
        <p:txBody>
          <a:bodyPr wrap="square" rtlCol="0">
            <a:spAutoFit/>
          </a:bodyPr>
          <a:lstStyle/>
          <a:p>
            <a:r>
              <a:rPr lang="en-US" sz="1400" b="1" dirty="0">
                <a:solidFill>
                  <a:srgbClr val="2F2F33"/>
                </a:solidFill>
                <a:latin typeface="Times New Roman" panose="02020603050405020304" pitchFamily="18" charset="0"/>
                <a:cs typeface="Times New Roman" panose="02020603050405020304" pitchFamily="18" charset="0"/>
              </a:rPr>
              <a:t>Initiative Highlight</a:t>
            </a:r>
          </a:p>
          <a:p>
            <a:r>
              <a:rPr lang="en-US" sz="1400" dirty="0">
                <a:solidFill>
                  <a:srgbClr val="2F2F33"/>
                </a:solidFill>
                <a:latin typeface="Times New Roman" panose="02020603050405020304" pitchFamily="18" charset="0"/>
                <a:cs typeface="Times New Roman" panose="02020603050405020304" pitchFamily="18" charset="0"/>
              </a:rPr>
              <a:t>-</a:t>
            </a:r>
          </a:p>
          <a:p>
            <a:endParaRPr lang="en-US" sz="1400" b="1" dirty="0">
              <a:solidFill>
                <a:srgbClr val="2F2F33"/>
              </a:solidFill>
              <a:latin typeface="Times New Roman" panose="02020603050405020304" pitchFamily="18" charset="0"/>
              <a:cs typeface="Times New Roman" panose="02020603050405020304" pitchFamily="18" charset="0"/>
            </a:endParaRPr>
          </a:p>
          <a:p>
            <a:r>
              <a:rPr lang="en-US" sz="1400" b="1" dirty="0">
                <a:solidFill>
                  <a:srgbClr val="2F2F33"/>
                </a:solidFill>
                <a:latin typeface="Times New Roman" panose="02020603050405020304" pitchFamily="18" charset="0"/>
                <a:cs typeface="Times New Roman" panose="02020603050405020304" pitchFamily="18" charset="0"/>
              </a:rPr>
              <a:t>EXPANDING: </a:t>
            </a:r>
            <a:r>
              <a:rPr lang="en-US" sz="1400" dirty="0">
                <a:solidFill>
                  <a:srgbClr val="2F2F33"/>
                </a:solidFill>
                <a:latin typeface="Times New Roman" panose="02020603050405020304" pitchFamily="18" charset="0"/>
                <a:cs typeface="Times New Roman" panose="02020603050405020304" pitchFamily="18" charset="0"/>
              </a:rPr>
              <a:t>underrepresented communities receiving career exposures through Gannon University’s Beehive.</a:t>
            </a:r>
          </a:p>
          <a:p>
            <a:endParaRPr lang="en-US" sz="1400" dirty="0">
              <a:solidFill>
                <a:srgbClr val="2F2F33"/>
              </a:solidFill>
              <a:latin typeface="Times New Roman" panose="02020603050405020304" pitchFamily="18" charset="0"/>
              <a:cs typeface="Times New Roman" panose="02020603050405020304" pitchFamily="18" charset="0"/>
            </a:endParaRPr>
          </a:p>
          <a:p>
            <a:r>
              <a:rPr lang="en-US" sz="1400" b="1" dirty="0">
                <a:solidFill>
                  <a:srgbClr val="2F2F33"/>
                </a:solidFill>
                <a:latin typeface="Times New Roman" panose="02020603050405020304" pitchFamily="18" charset="0"/>
                <a:cs typeface="Times New Roman" panose="02020603050405020304" pitchFamily="18" charset="0"/>
              </a:rPr>
              <a:t>Fast Facts</a:t>
            </a:r>
            <a:r>
              <a:rPr lang="en-US" sz="1400" dirty="0">
                <a:solidFill>
                  <a:srgbClr val="2F2F33"/>
                </a:solidFill>
                <a:latin typeface="Times New Roman" panose="02020603050405020304" pitchFamily="18" charset="0"/>
                <a:cs typeface="Times New Roman" panose="02020603050405020304" pitchFamily="18" charset="0"/>
              </a:rPr>
              <a:t>:</a:t>
            </a:r>
          </a:p>
          <a:p>
            <a:r>
              <a:rPr lang="en-US" sz="1400" dirty="0">
                <a:solidFill>
                  <a:srgbClr val="2F2F33"/>
                </a:solidFill>
                <a:latin typeface="Times New Roman" panose="02020603050405020304" pitchFamily="18" charset="0"/>
                <a:cs typeface="Times New Roman" panose="02020603050405020304" pitchFamily="18" charset="0"/>
              </a:rPr>
              <a:t>— </a:t>
            </a:r>
            <a:r>
              <a:rPr lang="en-US" sz="1400" b="1" dirty="0">
                <a:solidFill>
                  <a:srgbClr val="2F2F33"/>
                </a:solidFill>
                <a:latin typeface="Times New Roman" panose="02020603050405020304" pitchFamily="18" charset="0"/>
                <a:cs typeface="Times New Roman" panose="02020603050405020304" pitchFamily="18" charset="0"/>
              </a:rPr>
              <a:t>Fall 2023:</a:t>
            </a:r>
            <a:r>
              <a:rPr lang="en-US" sz="1400" dirty="0">
                <a:solidFill>
                  <a:srgbClr val="2F2F33"/>
                </a:solidFill>
                <a:latin typeface="Times New Roman" panose="02020603050405020304" pitchFamily="18" charset="0"/>
                <a:cs typeface="Times New Roman" panose="02020603050405020304" pitchFamily="18" charset="0"/>
              </a:rPr>
              <a:t> Corry High School starts the new Gannon University Beehive era of worker.</a:t>
            </a:r>
          </a:p>
          <a:p>
            <a:r>
              <a:rPr lang="en-US" sz="1400" dirty="0">
                <a:solidFill>
                  <a:srgbClr val="2F2F33"/>
                </a:solidFill>
                <a:latin typeface="Times New Roman" panose="02020603050405020304" pitchFamily="18" charset="0"/>
                <a:cs typeface="Times New Roman" panose="02020603050405020304" pitchFamily="18" charset="0"/>
              </a:rPr>
              <a:t>— </a:t>
            </a:r>
            <a:r>
              <a:rPr lang="en-US" sz="1400" b="1" dirty="0">
                <a:solidFill>
                  <a:srgbClr val="2F2F33"/>
                </a:solidFill>
                <a:latin typeface="Times New Roman" panose="02020603050405020304" pitchFamily="18" charset="0"/>
                <a:cs typeface="Times New Roman" panose="02020603050405020304" pitchFamily="18" charset="0"/>
              </a:rPr>
              <a:t>Spring 2024: </a:t>
            </a:r>
            <a:r>
              <a:rPr lang="en-US" sz="1400" dirty="0">
                <a:solidFill>
                  <a:srgbClr val="2F2F33"/>
                </a:solidFill>
                <a:latin typeface="Times New Roman" panose="02020603050405020304" pitchFamily="18" charset="0"/>
                <a:cs typeface="Times New Roman" panose="02020603050405020304" pitchFamily="18" charset="0"/>
              </a:rPr>
              <a:t>Union City High School joins the expanded labor movement. </a:t>
            </a:r>
          </a:p>
          <a:p>
            <a:r>
              <a:rPr lang="en-US" sz="1400" dirty="0">
                <a:solidFill>
                  <a:srgbClr val="2F2F33"/>
                </a:solidFill>
                <a:latin typeface="Times New Roman" panose="02020603050405020304" pitchFamily="18" charset="0"/>
                <a:cs typeface="Times New Roman" panose="02020603050405020304" pitchFamily="18" charset="0"/>
              </a:rPr>
              <a:t>— </a:t>
            </a:r>
            <a:r>
              <a:rPr lang="en-US" sz="1400" b="1" dirty="0">
                <a:solidFill>
                  <a:srgbClr val="2F2F33"/>
                </a:solidFill>
                <a:latin typeface="Times New Roman" panose="02020603050405020304" pitchFamily="18" charset="0"/>
                <a:cs typeface="Times New Roman" panose="02020603050405020304" pitchFamily="18" charset="0"/>
              </a:rPr>
              <a:t>Spring 2024: </a:t>
            </a:r>
            <a:r>
              <a:rPr lang="en-US" sz="1400" dirty="0">
                <a:solidFill>
                  <a:srgbClr val="2F2F33"/>
                </a:solidFill>
                <a:latin typeface="Times New Roman" panose="02020603050405020304" pitchFamily="18" charset="0"/>
                <a:cs typeface="Times New Roman" panose="02020603050405020304" pitchFamily="18" charset="0"/>
              </a:rPr>
              <a:t>A funding proposal has been submitted to expand this effort across five more high schools.</a:t>
            </a:r>
          </a:p>
        </p:txBody>
      </p:sp>
      <p:pic>
        <p:nvPicPr>
          <p:cNvPr id="6" name="Picture 5">
            <a:extLst>
              <a:ext uri="{FF2B5EF4-FFF2-40B4-BE49-F238E27FC236}">
                <a16:creationId xmlns:a16="http://schemas.microsoft.com/office/drawing/2014/main" id="{583E6CD3-D8E5-D843-B77E-CE09226ECB50}"/>
              </a:ext>
            </a:extLst>
          </p:cNvPr>
          <p:cNvPicPr>
            <a:picLocks noChangeAspect="1"/>
          </p:cNvPicPr>
          <p:nvPr/>
        </p:nvPicPr>
        <p:blipFill>
          <a:blip r:embed="rId3"/>
          <a:stretch>
            <a:fillRect/>
          </a:stretch>
        </p:blipFill>
        <p:spPr>
          <a:xfrm>
            <a:off x="-23446" y="6084277"/>
            <a:ext cx="1612900" cy="457200"/>
          </a:xfrm>
          <a:prstGeom prst="rect">
            <a:avLst/>
          </a:prstGeom>
        </p:spPr>
      </p:pic>
      <p:sp>
        <p:nvSpPr>
          <p:cNvPr id="7" name="TextBox 6">
            <a:extLst>
              <a:ext uri="{FF2B5EF4-FFF2-40B4-BE49-F238E27FC236}">
                <a16:creationId xmlns:a16="http://schemas.microsoft.com/office/drawing/2014/main" id="{A5FFC12C-2B3E-6F42-8437-7F73490F2C93}"/>
              </a:ext>
            </a:extLst>
          </p:cNvPr>
          <p:cNvSpPr txBox="1"/>
          <p:nvPr/>
        </p:nvSpPr>
        <p:spPr>
          <a:xfrm>
            <a:off x="1770184" y="6157629"/>
            <a:ext cx="3516923" cy="553998"/>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INITIATIVE</a:t>
            </a:r>
          </a:p>
          <a:p>
            <a:endParaRPr lang="en-US" dirty="0"/>
          </a:p>
        </p:txBody>
      </p:sp>
      <p:pic>
        <p:nvPicPr>
          <p:cNvPr id="3" name="Picture 2">
            <a:extLst>
              <a:ext uri="{FF2B5EF4-FFF2-40B4-BE49-F238E27FC236}">
                <a16:creationId xmlns:a16="http://schemas.microsoft.com/office/drawing/2014/main" id="{B4AE0806-7C53-AE4C-E0F8-60B80AC74430}"/>
              </a:ext>
            </a:extLst>
          </p:cNvPr>
          <p:cNvPicPr>
            <a:picLocks noChangeAspect="1"/>
          </p:cNvPicPr>
          <p:nvPr/>
        </p:nvPicPr>
        <p:blipFill>
          <a:blip r:embed="rId4"/>
          <a:stretch>
            <a:fillRect/>
          </a:stretch>
        </p:blipFill>
        <p:spPr>
          <a:xfrm>
            <a:off x="5911575" y="3292290"/>
            <a:ext cx="3011686" cy="2395936"/>
          </a:xfrm>
          <a:prstGeom prst="rect">
            <a:avLst/>
          </a:prstGeom>
        </p:spPr>
      </p:pic>
      <p:pic>
        <p:nvPicPr>
          <p:cNvPr id="5" name="Picture 4">
            <a:extLst>
              <a:ext uri="{FF2B5EF4-FFF2-40B4-BE49-F238E27FC236}">
                <a16:creationId xmlns:a16="http://schemas.microsoft.com/office/drawing/2014/main" id="{81116161-5D5B-2CF3-B0BA-96BBEEA2E8AE}"/>
              </a:ext>
            </a:extLst>
          </p:cNvPr>
          <p:cNvPicPr>
            <a:picLocks noChangeAspect="1"/>
          </p:cNvPicPr>
          <p:nvPr/>
        </p:nvPicPr>
        <p:blipFill>
          <a:blip r:embed="rId5"/>
          <a:stretch>
            <a:fillRect/>
          </a:stretch>
        </p:blipFill>
        <p:spPr>
          <a:xfrm>
            <a:off x="8244036" y="66861"/>
            <a:ext cx="3684875" cy="2885085"/>
          </a:xfrm>
          <a:prstGeom prst="rect">
            <a:avLst/>
          </a:prstGeom>
        </p:spPr>
      </p:pic>
      <p:pic>
        <p:nvPicPr>
          <p:cNvPr id="8" name="Picture 7">
            <a:extLst>
              <a:ext uri="{FF2B5EF4-FFF2-40B4-BE49-F238E27FC236}">
                <a16:creationId xmlns:a16="http://schemas.microsoft.com/office/drawing/2014/main" id="{A3B61AA9-AC58-0729-B501-4D7F4C637268}"/>
              </a:ext>
            </a:extLst>
          </p:cNvPr>
          <p:cNvPicPr>
            <a:picLocks noChangeAspect="1"/>
          </p:cNvPicPr>
          <p:nvPr/>
        </p:nvPicPr>
        <p:blipFill>
          <a:blip r:embed="rId6"/>
          <a:stretch>
            <a:fillRect/>
          </a:stretch>
        </p:blipFill>
        <p:spPr>
          <a:xfrm>
            <a:off x="9422226" y="3091036"/>
            <a:ext cx="2509768" cy="3343592"/>
          </a:xfrm>
          <a:prstGeom prst="rect">
            <a:avLst/>
          </a:prstGeom>
        </p:spPr>
      </p:pic>
      <p:pic>
        <p:nvPicPr>
          <p:cNvPr id="9" name="Picture 8">
            <a:extLst>
              <a:ext uri="{FF2B5EF4-FFF2-40B4-BE49-F238E27FC236}">
                <a16:creationId xmlns:a16="http://schemas.microsoft.com/office/drawing/2014/main" id="{60488C46-81C9-6FE8-395D-D83DEB83B774}"/>
              </a:ext>
            </a:extLst>
          </p:cNvPr>
          <p:cNvPicPr>
            <a:picLocks noChangeAspect="1"/>
          </p:cNvPicPr>
          <p:nvPr/>
        </p:nvPicPr>
        <p:blipFill>
          <a:blip r:embed="rId7"/>
          <a:stretch>
            <a:fillRect/>
          </a:stretch>
        </p:blipFill>
        <p:spPr>
          <a:xfrm>
            <a:off x="1038981" y="3716509"/>
            <a:ext cx="2737949" cy="2053462"/>
          </a:xfrm>
          <a:prstGeom prst="rect">
            <a:avLst/>
          </a:prstGeom>
        </p:spPr>
      </p:pic>
      <p:pic>
        <p:nvPicPr>
          <p:cNvPr id="10" name="Picture 9">
            <a:extLst>
              <a:ext uri="{FF2B5EF4-FFF2-40B4-BE49-F238E27FC236}">
                <a16:creationId xmlns:a16="http://schemas.microsoft.com/office/drawing/2014/main" id="{257ACD9D-9362-30D4-1C60-17A7766C8F29}"/>
              </a:ext>
            </a:extLst>
          </p:cNvPr>
          <p:cNvPicPr>
            <a:picLocks noChangeAspect="1"/>
          </p:cNvPicPr>
          <p:nvPr/>
        </p:nvPicPr>
        <p:blipFill>
          <a:blip r:embed="rId8"/>
          <a:stretch>
            <a:fillRect/>
          </a:stretch>
        </p:blipFill>
        <p:spPr>
          <a:xfrm>
            <a:off x="5608274" y="661317"/>
            <a:ext cx="2316681" cy="2176461"/>
          </a:xfrm>
          <a:prstGeom prst="rect">
            <a:avLst/>
          </a:prstGeom>
        </p:spPr>
      </p:pic>
      <p:pic>
        <p:nvPicPr>
          <p:cNvPr id="11" name="Picture 10">
            <a:extLst>
              <a:ext uri="{FF2B5EF4-FFF2-40B4-BE49-F238E27FC236}">
                <a16:creationId xmlns:a16="http://schemas.microsoft.com/office/drawing/2014/main" id="{24010833-C382-6DE1-8A29-74A2DD3C7636}"/>
              </a:ext>
            </a:extLst>
          </p:cNvPr>
          <p:cNvPicPr>
            <a:picLocks noChangeAspect="1"/>
          </p:cNvPicPr>
          <p:nvPr/>
        </p:nvPicPr>
        <p:blipFill>
          <a:blip r:embed="rId9"/>
          <a:stretch>
            <a:fillRect/>
          </a:stretch>
        </p:blipFill>
        <p:spPr>
          <a:xfrm>
            <a:off x="3257227" y="5086645"/>
            <a:ext cx="1863956" cy="1754311"/>
          </a:xfrm>
          <a:prstGeom prst="rect">
            <a:avLst/>
          </a:prstGeom>
        </p:spPr>
      </p:pic>
      <p:sp>
        <p:nvSpPr>
          <p:cNvPr id="12" name="TextBox 11">
            <a:extLst>
              <a:ext uri="{FF2B5EF4-FFF2-40B4-BE49-F238E27FC236}">
                <a16:creationId xmlns:a16="http://schemas.microsoft.com/office/drawing/2014/main" id="{3F51EB33-88D4-463B-1453-E2009B56766A}"/>
              </a:ext>
            </a:extLst>
          </p:cNvPr>
          <p:cNvSpPr txBox="1"/>
          <p:nvPr/>
        </p:nvSpPr>
        <p:spPr>
          <a:xfrm>
            <a:off x="5287107" y="105579"/>
            <a:ext cx="2424807" cy="461665"/>
          </a:xfrm>
          <a:prstGeom prst="rect">
            <a:avLst/>
          </a:prstGeom>
          <a:noFill/>
        </p:spPr>
        <p:txBody>
          <a:bodyPr wrap="square" rtlCol="0">
            <a:spAutoFit/>
          </a:bodyPr>
          <a:lstStyle/>
          <a:p>
            <a:r>
              <a:rPr lang="en-US" sz="2400" b="1" dirty="0"/>
              <a:t>Corry High School</a:t>
            </a:r>
          </a:p>
        </p:txBody>
      </p:sp>
      <p:sp>
        <p:nvSpPr>
          <p:cNvPr id="13" name="TextBox 12">
            <a:extLst>
              <a:ext uri="{FF2B5EF4-FFF2-40B4-BE49-F238E27FC236}">
                <a16:creationId xmlns:a16="http://schemas.microsoft.com/office/drawing/2014/main" id="{9323E7B7-E290-8F94-8479-7EE4F7435225}"/>
              </a:ext>
            </a:extLst>
          </p:cNvPr>
          <p:cNvSpPr txBox="1"/>
          <p:nvPr/>
        </p:nvSpPr>
        <p:spPr>
          <a:xfrm>
            <a:off x="937381" y="3184070"/>
            <a:ext cx="3487151" cy="461665"/>
          </a:xfrm>
          <a:prstGeom prst="rect">
            <a:avLst/>
          </a:prstGeom>
          <a:noFill/>
        </p:spPr>
        <p:txBody>
          <a:bodyPr wrap="square" rtlCol="0">
            <a:spAutoFit/>
          </a:bodyPr>
          <a:lstStyle/>
          <a:p>
            <a:r>
              <a:rPr lang="en-US" sz="2400" b="1" dirty="0"/>
              <a:t>Union City High School</a:t>
            </a:r>
          </a:p>
        </p:txBody>
      </p:sp>
    </p:spTree>
    <p:extLst>
      <p:ext uri="{BB962C8B-B14F-4D97-AF65-F5344CB8AC3E}">
        <p14:creationId xmlns:p14="http://schemas.microsoft.com/office/powerpoint/2010/main" val="30169064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3677</TotalTime>
  <Words>2301</Words>
  <Application>Microsoft Office PowerPoint</Application>
  <PresentationFormat>Widescreen</PresentationFormat>
  <Paragraphs>386</Paragraphs>
  <Slides>34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DIN Alternate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Gladd</dc:creator>
  <cp:lastModifiedBy>Tammi Michali</cp:lastModifiedBy>
  <cp:revision>70</cp:revision>
  <dcterms:created xsi:type="dcterms:W3CDTF">2023-01-20T17:01:38Z</dcterms:created>
  <dcterms:modified xsi:type="dcterms:W3CDTF">2024-11-21T00:23:49Z</dcterms:modified>
</cp:coreProperties>
</file>